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3"/>
  </p:notesMasterIdLst>
  <p:handoutMasterIdLst>
    <p:handoutMasterId r:id="rId34"/>
  </p:handoutMasterIdLst>
  <p:sldIdLst>
    <p:sldId id="256" r:id="rId3"/>
    <p:sldId id="316" r:id="rId4"/>
    <p:sldId id="300" r:id="rId5"/>
    <p:sldId id="319" r:id="rId6"/>
    <p:sldId id="321" r:id="rId7"/>
    <p:sldId id="324" r:id="rId8"/>
    <p:sldId id="301" r:id="rId9"/>
    <p:sldId id="325" r:id="rId10"/>
    <p:sldId id="333" r:id="rId11"/>
    <p:sldId id="334" r:id="rId12"/>
    <p:sldId id="338" r:id="rId13"/>
    <p:sldId id="341" r:id="rId14"/>
    <p:sldId id="317" r:id="rId15"/>
    <p:sldId id="342" r:id="rId16"/>
    <p:sldId id="302" r:id="rId17"/>
    <p:sldId id="329" r:id="rId18"/>
    <p:sldId id="331" r:id="rId19"/>
    <p:sldId id="303" r:id="rId20"/>
    <p:sldId id="335" r:id="rId21"/>
    <p:sldId id="337" r:id="rId22"/>
    <p:sldId id="304" r:id="rId23"/>
    <p:sldId id="318" r:id="rId24"/>
    <p:sldId id="322" r:id="rId25"/>
    <p:sldId id="332" r:id="rId26"/>
    <p:sldId id="313" r:id="rId27"/>
    <p:sldId id="326" r:id="rId28"/>
    <p:sldId id="327" r:id="rId29"/>
    <p:sldId id="315" r:id="rId30"/>
    <p:sldId id="328" r:id="rId31"/>
    <p:sldId id="31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94718" autoAdjust="0"/>
  </p:normalViewPr>
  <p:slideViewPr>
    <p:cSldViewPr>
      <p:cViewPr>
        <p:scale>
          <a:sx n="79" d="100"/>
          <a:sy n="79" d="100"/>
        </p:scale>
        <p:origin x="-11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c:f>
              <c:strCache>
                <c:ptCount val="1"/>
                <c:pt idx="0">
                  <c:v>Series 1</c:v>
                </c:pt>
              </c:strCache>
            </c:strRef>
          </c:tx>
          <c:cat>
            <c:strRef>
              <c:f>Sheet1!$A$2:$A$5</c:f>
              <c:strCache>
                <c:ptCount val="3"/>
                <c:pt idx="0">
                  <c:v>UNSA</c:v>
                </c:pt>
                <c:pt idx="1">
                  <c:v>Misija i vizija</c:v>
                </c:pt>
                <c:pt idx="2">
                  <c:v>Misija i vizija bib. </c:v>
                </c:pt>
              </c:strCache>
            </c:strRef>
          </c:cat>
          <c:val>
            <c:numRef>
              <c:f>Sheet1!$B$2:$B$5</c:f>
              <c:numCache>
                <c:formatCode>General</c:formatCode>
                <c:ptCount val="4"/>
                <c:pt idx="0">
                  <c:v>25</c:v>
                </c:pt>
                <c:pt idx="1">
                  <c:v>10</c:v>
                </c:pt>
                <c:pt idx="2">
                  <c:v>3.5</c:v>
                </c:pt>
              </c:numCache>
            </c:numRef>
          </c:val>
        </c:ser>
        <c:ser>
          <c:idx val="1"/>
          <c:order val="1"/>
          <c:tx>
            <c:strRef>
              <c:f>Sheet1!$C$1</c:f>
              <c:strCache>
                <c:ptCount val="1"/>
                <c:pt idx="0">
                  <c:v>Column1</c:v>
                </c:pt>
              </c:strCache>
            </c:strRef>
          </c:tx>
          <c:cat>
            <c:strRef>
              <c:f>Sheet1!$A$2:$A$5</c:f>
              <c:strCache>
                <c:ptCount val="3"/>
                <c:pt idx="0">
                  <c:v>UNSA</c:v>
                </c:pt>
                <c:pt idx="1">
                  <c:v>Misija i vizija</c:v>
                </c:pt>
                <c:pt idx="2">
                  <c:v>Misija i vizija bib. </c:v>
                </c:pt>
              </c:strCache>
            </c:strRef>
          </c:cat>
          <c:val>
            <c:numRef>
              <c:f>Sheet1!$C$2:$C$5</c:f>
              <c:numCache>
                <c:formatCode>General</c:formatCode>
                <c:ptCount val="4"/>
              </c:numCache>
            </c:numRef>
          </c:val>
        </c:ser>
        <c:ser>
          <c:idx val="2"/>
          <c:order val="2"/>
          <c:tx>
            <c:strRef>
              <c:f>Sheet1!$D$1</c:f>
              <c:strCache>
                <c:ptCount val="1"/>
                <c:pt idx="0">
                  <c:v>Column2</c:v>
                </c:pt>
              </c:strCache>
            </c:strRef>
          </c:tx>
          <c:cat>
            <c:strRef>
              <c:f>Sheet1!$A$2:$A$5</c:f>
              <c:strCache>
                <c:ptCount val="3"/>
                <c:pt idx="0">
                  <c:v>UNSA</c:v>
                </c:pt>
                <c:pt idx="1">
                  <c:v>Misija i vizija</c:v>
                </c:pt>
                <c:pt idx="2">
                  <c:v>Misija i vizija bib. </c:v>
                </c:pt>
              </c:strCache>
            </c:strRef>
          </c:cat>
          <c:val>
            <c:numRef>
              <c:f>Sheet1!$D$2:$D$5</c:f>
              <c:numCache>
                <c:formatCode>General</c:formatCode>
                <c:ptCount val="4"/>
              </c:numCache>
            </c:numRef>
          </c:val>
        </c:ser>
        <c:dLbls/>
        <c:axId val="87482368"/>
        <c:axId val="87483904"/>
      </c:barChart>
      <c:catAx>
        <c:axId val="87482368"/>
        <c:scaling>
          <c:orientation val="minMax"/>
        </c:scaling>
        <c:axPos val="b"/>
        <c:tickLblPos val="nextTo"/>
        <c:crossAx val="87483904"/>
        <c:crosses val="autoZero"/>
        <c:auto val="1"/>
        <c:lblAlgn val="ctr"/>
        <c:lblOffset val="100"/>
      </c:catAx>
      <c:valAx>
        <c:axId val="87483904"/>
        <c:scaling>
          <c:orientation val="minMax"/>
        </c:scaling>
        <c:axPos val="l"/>
        <c:majorGridlines/>
        <c:numFmt formatCode="General" sourceLinked="1"/>
        <c:tickLblPos val="nextTo"/>
        <c:crossAx val="87482368"/>
        <c:crosses val="autoZero"/>
        <c:crossBetween val="between"/>
      </c:valAx>
    </c:plotArea>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D25CFE-7BCB-4E95-B3EB-C95782D802C0}" type="datetimeFigureOut">
              <a:rPr lang="en-US" smtClean="0"/>
              <a:pPr/>
              <a:t>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11657B-73E2-46B4-B0BE-809BF7D3A4DF}" type="slidenum">
              <a:rPr lang="en-US" smtClean="0"/>
              <a:pPr/>
              <a:t>‹#›</a:t>
            </a:fld>
            <a:endParaRPr lang="en-US"/>
          </a:p>
        </p:txBody>
      </p:sp>
    </p:spTree>
    <p:extLst>
      <p:ext uri="{BB962C8B-B14F-4D97-AF65-F5344CB8AC3E}">
        <p14:creationId xmlns:p14="http://schemas.microsoft.com/office/powerpoint/2010/main" xmlns="" val="21008421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803D6-0B63-4BF8-9618-B1AAA6A23A96}" type="datetimeFigureOut">
              <a:rPr lang="bs-Latn-BA" smtClean="0"/>
              <a:pPr/>
              <a:t>4.1.2018</a:t>
            </a:fld>
            <a:endParaRPr lang="bs-Latn-B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75B89-C404-4DF0-913D-71332614B85D}" type="slidenum">
              <a:rPr lang="bs-Latn-BA" smtClean="0"/>
              <a:pPr/>
              <a:t>‹#›</a:t>
            </a:fld>
            <a:endParaRPr lang="bs-Latn-BA"/>
          </a:p>
        </p:txBody>
      </p:sp>
    </p:spTree>
    <p:extLst>
      <p:ext uri="{BB962C8B-B14F-4D97-AF65-F5344CB8AC3E}">
        <p14:creationId xmlns:p14="http://schemas.microsoft.com/office/powerpoint/2010/main" xmlns="" val="143799319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a:p>
        </p:txBody>
      </p:sp>
      <p:sp>
        <p:nvSpPr>
          <p:cNvPr id="4" name="Slide Number Placeholder 3"/>
          <p:cNvSpPr>
            <a:spLocks noGrp="1"/>
          </p:cNvSpPr>
          <p:nvPr>
            <p:ph type="sldNum" sz="quarter" idx="10"/>
          </p:nvPr>
        </p:nvSpPr>
        <p:spPr/>
        <p:txBody>
          <a:bodyPr/>
          <a:lstStyle/>
          <a:p>
            <a:fld id="{7D375B89-C404-4DF0-913D-71332614B85D}" type="slidenum">
              <a:rPr lang="bs-Latn-BA" smtClean="0"/>
              <a:pPr/>
              <a:t>1</a:t>
            </a:fld>
            <a:endParaRPr lang="bs-Latn-BA"/>
          </a:p>
        </p:txBody>
      </p:sp>
      <p:sp>
        <p:nvSpPr>
          <p:cNvPr id="5" name="Footer Placeholder 4"/>
          <p:cNvSpPr>
            <a:spLocks noGrp="1"/>
          </p:cNvSpPr>
          <p:nvPr>
            <p:ph type="ftr" sz="quarter" idx="11"/>
          </p:nvPr>
        </p:nvSpPr>
        <p:spPr/>
        <p:txBody>
          <a:bodyPr/>
          <a:lstStyle/>
          <a:p>
            <a:endParaRPr lang="bs-Latn-BA"/>
          </a:p>
        </p:txBody>
      </p:sp>
    </p:spTree>
    <p:extLst>
      <p:ext uri="{BB962C8B-B14F-4D97-AF65-F5344CB8AC3E}">
        <p14:creationId xmlns:p14="http://schemas.microsoft.com/office/powerpoint/2010/main" xmlns="" val="2390304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bs-Latn-BA"/>
          </a:p>
        </p:txBody>
      </p:sp>
      <p:sp>
        <p:nvSpPr>
          <p:cNvPr id="5" name="Slide Number Placeholder 4"/>
          <p:cNvSpPr>
            <a:spLocks noGrp="1"/>
          </p:cNvSpPr>
          <p:nvPr>
            <p:ph type="sldNum" sz="quarter" idx="11"/>
          </p:nvPr>
        </p:nvSpPr>
        <p:spPr/>
        <p:txBody>
          <a:bodyPr/>
          <a:lstStyle/>
          <a:p>
            <a:fld id="{7D375B89-C404-4DF0-913D-71332614B85D}" type="slidenum">
              <a:rPr lang="bs-Latn-BA" smtClean="0"/>
              <a:pPr/>
              <a:t>2</a:t>
            </a:fld>
            <a:endParaRPr lang="bs-Latn-B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498602"/>
            <a:ext cx="5257800" cy="3298825"/>
          </a:xfrm>
        </p:spPr>
        <p:txBody>
          <a:bodyPr>
            <a:normAutofit/>
          </a:bodyPr>
          <a:lstStyle>
            <a:lvl1pPr>
              <a:lnSpc>
                <a:spcPct val="90000"/>
              </a:lnSpc>
              <a:defRPr sz="4051" cap="none" baseline="0"/>
            </a:lvl1pPr>
          </a:lstStyle>
          <a:p>
            <a:r>
              <a:rPr lang="en-US" smtClean="0"/>
              <a:t>Click to edit Master title style</a:t>
            </a:r>
            <a:endParaRPr/>
          </a:p>
        </p:txBody>
      </p:sp>
      <p:sp>
        <p:nvSpPr>
          <p:cNvPr id="3" name="Subtitle 2"/>
          <p:cNvSpPr>
            <a:spLocks noGrp="1"/>
          </p:cNvSpPr>
          <p:nvPr>
            <p:ph type="subTitle" idx="1"/>
          </p:nvPr>
        </p:nvSpPr>
        <p:spPr>
          <a:xfrm>
            <a:off x="3505200" y="4927600"/>
            <a:ext cx="5257800" cy="1244600"/>
          </a:xfrm>
        </p:spPr>
        <p:txBody>
          <a:bodyPr>
            <a:normAutofit/>
          </a:bodyPr>
          <a:lstStyle>
            <a:lvl1pPr marL="0" indent="0" algn="l">
              <a:spcBef>
                <a:spcPts val="0"/>
              </a:spcBef>
              <a:buNone/>
              <a:defRPr sz="2101" b="0">
                <a:solidFill>
                  <a:schemeClr val="tx1"/>
                </a:solidFill>
              </a:defRPr>
            </a:lvl1pPr>
            <a:lvl2pPr marL="457242" indent="0" algn="ctr">
              <a:buNone/>
              <a:defRPr>
                <a:solidFill>
                  <a:schemeClr val="tx1">
                    <a:tint val="75000"/>
                  </a:schemeClr>
                </a:solidFill>
              </a:defRPr>
            </a:lvl2pPr>
            <a:lvl3pPr marL="914484" indent="0" algn="ctr">
              <a:buNone/>
              <a:defRPr>
                <a:solidFill>
                  <a:schemeClr val="tx1">
                    <a:tint val="75000"/>
                  </a:schemeClr>
                </a:solidFill>
              </a:defRPr>
            </a:lvl3pPr>
            <a:lvl4pPr marL="1371726" indent="0" algn="ctr">
              <a:buNone/>
              <a:defRPr>
                <a:solidFill>
                  <a:schemeClr val="tx1">
                    <a:tint val="75000"/>
                  </a:schemeClr>
                </a:solidFill>
              </a:defRPr>
            </a:lvl4pPr>
            <a:lvl5pPr marL="1828967" indent="0" algn="ctr">
              <a:buNone/>
              <a:defRPr>
                <a:solidFill>
                  <a:schemeClr val="tx1">
                    <a:tint val="75000"/>
                  </a:schemeClr>
                </a:solidFill>
              </a:defRPr>
            </a:lvl5pPr>
            <a:lvl6pPr marL="2286210" indent="0" algn="ctr">
              <a:buNone/>
              <a:defRPr>
                <a:solidFill>
                  <a:schemeClr val="tx1">
                    <a:tint val="75000"/>
                  </a:schemeClr>
                </a:solidFill>
              </a:defRPr>
            </a:lvl6pPr>
            <a:lvl7pPr marL="2743451" indent="0" algn="ctr">
              <a:buNone/>
              <a:defRPr>
                <a:solidFill>
                  <a:schemeClr val="tx1">
                    <a:tint val="75000"/>
                  </a:schemeClr>
                </a:solidFill>
              </a:defRPr>
            </a:lvl7pPr>
            <a:lvl8pPr marL="3200693" indent="0" algn="ctr">
              <a:buNone/>
              <a:defRPr>
                <a:solidFill>
                  <a:schemeClr val="tx1">
                    <a:tint val="75000"/>
                  </a:schemeClr>
                </a:solidFill>
              </a:defRPr>
            </a:lvl8pPr>
            <a:lvl9pPr marL="3657935"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xmlns="" val="16640754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00 / 00 / 2017</a:t>
            </a:r>
            <a:endParaRPr lang="en-US"/>
          </a:p>
        </p:txBody>
      </p:sp>
      <p:sp>
        <p:nvSpPr>
          <p:cNvPr id="5" name="Footer Placeholder 4"/>
          <p:cNvSpPr>
            <a:spLocks noGrp="1"/>
          </p:cNvSpPr>
          <p:nvPr>
            <p:ph type="ftr" sz="quarter" idx="11"/>
          </p:nvPr>
        </p:nvSpPr>
        <p:spPr/>
        <p:txBody>
          <a:bodyPr/>
          <a:lstStyle/>
          <a:p>
            <a:r>
              <a:rPr lang="en-US" smtClean="0"/>
              <a:t>561987-EPP-1-2015-1-IE-EPPKA2-CBHE-JP</a:t>
            </a:r>
            <a:endParaRPr lang="en-US"/>
          </a:p>
        </p:txBody>
      </p:sp>
      <p:sp>
        <p:nvSpPr>
          <p:cNvPr id="6" name="Slide Number Placeholder 5"/>
          <p:cNvSpPr>
            <a:spLocks noGrp="1"/>
          </p:cNvSpPr>
          <p:nvPr>
            <p:ph type="sldNum" sz="quarter" idx="12"/>
          </p:nvPr>
        </p:nvSpPr>
        <p:spPr/>
        <p:txBody>
          <a:bodyPr/>
          <a:lstStyle/>
          <a:p>
            <a:fld id="{CE430130-0E00-46FB-ACC8-D1179FB2C54A}" type="slidenum">
              <a:rPr lang="en-US" smtClean="0"/>
              <a:pPr/>
              <a:t>‹#›</a:t>
            </a:fld>
            <a:endParaRPr lang="en-US"/>
          </a:p>
        </p:txBody>
      </p:sp>
    </p:spTree>
    <p:extLst>
      <p:ext uri="{BB962C8B-B14F-4D97-AF65-F5344CB8AC3E}">
        <p14:creationId xmlns:p14="http://schemas.microsoft.com/office/powerpoint/2010/main" xmlns="" val="12645045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274639"/>
            <a:ext cx="106680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9"/>
            <a:ext cx="6400800"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00 / 00 / 2017</a:t>
            </a:r>
            <a:endParaRPr lang="en-US"/>
          </a:p>
        </p:txBody>
      </p:sp>
      <p:sp>
        <p:nvSpPr>
          <p:cNvPr id="5" name="Footer Placeholder 4"/>
          <p:cNvSpPr>
            <a:spLocks noGrp="1"/>
          </p:cNvSpPr>
          <p:nvPr>
            <p:ph type="ftr" sz="quarter" idx="11"/>
          </p:nvPr>
        </p:nvSpPr>
        <p:spPr/>
        <p:txBody>
          <a:bodyPr/>
          <a:lstStyle/>
          <a:p>
            <a:r>
              <a:rPr lang="en-US" smtClean="0"/>
              <a:t>561987-EPP-1-2015-1-IE-EPPKA2-CBHE-JP</a:t>
            </a:r>
            <a:endParaRPr lang="en-US"/>
          </a:p>
        </p:txBody>
      </p:sp>
      <p:sp>
        <p:nvSpPr>
          <p:cNvPr id="6" name="Slide Number Placeholder 5"/>
          <p:cNvSpPr>
            <a:spLocks noGrp="1"/>
          </p:cNvSpPr>
          <p:nvPr>
            <p:ph type="sldNum" sz="quarter" idx="12"/>
          </p:nvPr>
        </p:nvSpPr>
        <p:spPr/>
        <p:txBody>
          <a:bodyPr/>
          <a:lstStyle/>
          <a:p>
            <a:fld id="{CE430130-0E00-46FB-ACC8-D1179FB2C54A}" type="slidenum">
              <a:rPr lang="en-US" smtClean="0"/>
              <a:pPr/>
              <a:t>‹#›</a:t>
            </a:fld>
            <a:endParaRPr lang="en-US"/>
          </a:p>
        </p:txBody>
      </p:sp>
    </p:spTree>
    <p:extLst>
      <p:ext uri="{BB962C8B-B14F-4D97-AF65-F5344CB8AC3E}">
        <p14:creationId xmlns:p14="http://schemas.microsoft.com/office/powerpoint/2010/main" xmlns="" val="42028386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r>
              <a:rPr lang="en-US" smtClean="0"/>
              <a:t>00 / 00 / 2017</a:t>
            </a:r>
            <a:endParaRPr lang="en-US" dirty="0"/>
          </a:p>
        </p:txBody>
      </p:sp>
      <p:sp>
        <p:nvSpPr>
          <p:cNvPr id="5" name="Footer Placeholder 4"/>
          <p:cNvSpPr>
            <a:spLocks noGrp="1"/>
          </p:cNvSpPr>
          <p:nvPr>
            <p:ph type="ftr" sz="quarter" idx="11"/>
          </p:nvPr>
        </p:nvSpPr>
        <p:spPr/>
        <p:txBody>
          <a:bodyPr/>
          <a:lstStyle/>
          <a:p>
            <a:r>
              <a:rPr lang="en-US" smtClean="0"/>
              <a:t>561987-EPP-1-2015-1-IE-EPPKA2-CBHE-JP</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480922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00 / 00 / 2017</a:t>
            </a:r>
            <a:endParaRPr lang="en-US"/>
          </a:p>
        </p:txBody>
      </p:sp>
      <p:sp>
        <p:nvSpPr>
          <p:cNvPr id="5" name="Footer Placeholder 4"/>
          <p:cNvSpPr>
            <a:spLocks noGrp="1"/>
          </p:cNvSpPr>
          <p:nvPr>
            <p:ph type="ftr" sz="quarter" idx="11"/>
          </p:nvPr>
        </p:nvSpPr>
        <p:spPr/>
        <p:txBody>
          <a:bodyPr/>
          <a:lstStyle/>
          <a:p>
            <a:r>
              <a:rPr lang="en-US" smtClean="0"/>
              <a:t>561987-EPP-1-2015-1-IE-EPPKA2-CBHE-JP</a:t>
            </a:r>
            <a:endParaRPr lang="en-US"/>
          </a:p>
        </p:txBody>
      </p:sp>
      <p:sp>
        <p:nvSpPr>
          <p:cNvPr id="6" name="Slide Number Placeholder 5"/>
          <p:cNvSpPr>
            <a:spLocks noGrp="1"/>
          </p:cNvSpPr>
          <p:nvPr>
            <p:ph type="sldNum" sz="quarter" idx="12"/>
          </p:nvPr>
        </p:nvSpPr>
        <p:spPr/>
        <p:txBody>
          <a:bodyPr/>
          <a:lstStyle/>
          <a:p>
            <a:fld id="{CE430130-0E00-46FB-ACC8-D1179FB2C54A}" type="slidenum">
              <a:rPr lang="en-US" smtClean="0"/>
              <a:pPr/>
              <a:t>‹#›</a:t>
            </a:fld>
            <a:endParaRPr lang="en-US"/>
          </a:p>
        </p:txBody>
      </p:sp>
    </p:spTree>
    <p:extLst>
      <p:ext uri="{BB962C8B-B14F-4D97-AF65-F5344CB8AC3E}">
        <p14:creationId xmlns:p14="http://schemas.microsoft.com/office/powerpoint/2010/main" xmlns="" val="4708550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00 / 00 / 2017</a:t>
            </a:r>
            <a:endParaRPr lang="en-US" dirty="0"/>
          </a:p>
        </p:txBody>
      </p:sp>
      <p:sp>
        <p:nvSpPr>
          <p:cNvPr id="5" name="Footer Placeholder 4"/>
          <p:cNvSpPr>
            <a:spLocks noGrp="1"/>
          </p:cNvSpPr>
          <p:nvPr>
            <p:ph type="ftr" sz="quarter" idx="11"/>
          </p:nvPr>
        </p:nvSpPr>
        <p:spPr/>
        <p:txBody>
          <a:bodyPr/>
          <a:lstStyle/>
          <a:p>
            <a:r>
              <a:rPr lang="en-US" smtClean="0"/>
              <a:t>561987-EPP-1-2015-1-IE-EPPKA2-CBHE-JP</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956360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00 / 00 / 2017</a:t>
            </a:r>
            <a:endParaRPr lang="en-US"/>
          </a:p>
        </p:txBody>
      </p:sp>
      <p:sp>
        <p:nvSpPr>
          <p:cNvPr id="6" name="Footer Placeholder 5"/>
          <p:cNvSpPr>
            <a:spLocks noGrp="1"/>
          </p:cNvSpPr>
          <p:nvPr>
            <p:ph type="ftr" sz="quarter" idx="11"/>
          </p:nvPr>
        </p:nvSpPr>
        <p:spPr/>
        <p:txBody>
          <a:bodyPr/>
          <a:lstStyle/>
          <a:p>
            <a:r>
              <a:rPr lang="en-US" smtClean="0"/>
              <a:t>561987-EPP-1-2015-1-IE-EPPKA2-CBHE-JP</a:t>
            </a:r>
            <a:endParaRPr lang="en-US"/>
          </a:p>
        </p:txBody>
      </p:sp>
      <p:sp>
        <p:nvSpPr>
          <p:cNvPr id="7" name="Slide Number Placeholder 6"/>
          <p:cNvSpPr>
            <a:spLocks noGrp="1"/>
          </p:cNvSpPr>
          <p:nvPr>
            <p:ph type="sldNum" sz="quarter" idx="12"/>
          </p:nvPr>
        </p:nvSpPr>
        <p:spPr/>
        <p:txBody>
          <a:bodyPr/>
          <a:lstStyle/>
          <a:p>
            <a:fld id="{CE430130-0E00-46FB-ACC8-D1179FB2C54A}" type="slidenum">
              <a:rPr lang="en-US" smtClean="0"/>
              <a:pPr/>
              <a:t>‹#›</a:t>
            </a:fld>
            <a:endParaRPr lang="en-US"/>
          </a:p>
        </p:txBody>
      </p:sp>
    </p:spTree>
    <p:extLst>
      <p:ext uri="{BB962C8B-B14F-4D97-AF65-F5344CB8AC3E}">
        <p14:creationId xmlns:p14="http://schemas.microsoft.com/office/powerpoint/2010/main" xmlns="" val="103037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00 / 00 / 2017</a:t>
            </a:r>
            <a:endParaRPr lang="en-US"/>
          </a:p>
        </p:txBody>
      </p:sp>
      <p:sp>
        <p:nvSpPr>
          <p:cNvPr id="8" name="Footer Placeholder 7"/>
          <p:cNvSpPr>
            <a:spLocks noGrp="1"/>
          </p:cNvSpPr>
          <p:nvPr>
            <p:ph type="ftr" sz="quarter" idx="11"/>
          </p:nvPr>
        </p:nvSpPr>
        <p:spPr/>
        <p:txBody>
          <a:bodyPr/>
          <a:lstStyle/>
          <a:p>
            <a:r>
              <a:rPr lang="en-US" smtClean="0"/>
              <a:t>561987-EPP-1-2015-1-IE-EPPKA2-CBHE-JP</a:t>
            </a:r>
            <a:endParaRPr lang="en-US"/>
          </a:p>
        </p:txBody>
      </p:sp>
      <p:sp>
        <p:nvSpPr>
          <p:cNvPr id="9" name="Slide Number Placeholder 8"/>
          <p:cNvSpPr>
            <a:spLocks noGrp="1"/>
          </p:cNvSpPr>
          <p:nvPr>
            <p:ph type="sldNum" sz="quarter" idx="12"/>
          </p:nvPr>
        </p:nvSpPr>
        <p:spPr/>
        <p:txBody>
          <a:bodyPr/>
          <a:lstStyle/>
          <a:p>
            <a:fld id="{CE430130-0E00-46FB-ACC8-D1179FB2C54A}" type="slidenum">
              <a:rPr lang="en-US" smtClean="0"/>
              <a:pPr/>
              <a:t>‹#›</a:t>
            </a:fld>
            <a:endParaRPr lang="en-US"/>
          </a:p>
        </p:txBody>
      </p:sp>
    </p:spTree>
    <p:extLst>
      <p:ext uri="{BB962C8B-B14F-4D97-AF65-F5344CB8AC3E}">
        <p14:creationId xmlns:p14="http://schemas.microsoft.com/office/powerpoint/2010/main" xmlns="" val="3553863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00 / 00 / 2017</a:t>
            </a:r>
            <a:endParaRPr lang="en-US"/>
          </a:p>
        </p:txBody>
      </p:sp>
      <p:sp>
        <p:nvSpPr>
          <p:cNvPr id="4" name="Footer Placeholder 3"/>
          <p:cNvSpPr>
            <a:spLocks noGrp="1"/>
          </p:cNvSpPr>
          <p:nvPr>
            <p:ph type="ftr" sz="quarter" idx="11"/>
          </p:nvPr>
        </p:nvSpPr>
        <p:spPr/>
        <p:txBody>
          <a:bodyPr/>
          <a:lstStyle/>
          <a:p>
            <a:r>
              <a:rPr lang="en-US" smtClean="0"/>
              <a:t>561987-EPP-1-2015-1-IE-EPPKA2-CBHE-JP</a:t>
            </a:r>
            <a:endParaRPr lang="en-US"/>
          </a:p>
        </p:txBody>
      </p:sp>
      <p:sp>
        <p:nvSpPr>
          <p:cNvPr id="5" name="Slide Number Placeholder 4"/>
          <p:cNvSpPr>
            <a:spLocks noGrp="1"/>
          </p:cNvSpPr>
          <p:nvPr>
            <p:ph type="sldNum" sz="quarter" idx="12"/>
          </p:nvPr>
        </p:nvSpPr>
        <p:spPr/>
        <p:txBody>
          <a:bodyPr/>
          <a:lstStyle/>
          <a:p>
            <a:fld id="{CE430130-0E00-46FB-ACC8-D1179FB2C54A}" type="slidenum">
              <a:rPr lang="en-US" smtClean="0"/>
              <a:pPr/>
              <a:t>‹#›</a:t>
            </a:fld>
            <a:endParaRPr lang="en-US"/>
          </a:p>
        </p:txBody>
      </p:sp>
    </p:spTree>
    <p:extLst>
      <p:ext uri="{BB962C8B-B14F-4D97-AF65-F5344CB8AC3E}">
        <p14:creationId xmlns:p14="http://schemas.microsoft.com/office/powerpoint/2010/main" xmlns="" val="17776054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00 / 00 / 2017</a:t>
            </a:r>
            <a:endParaRPr lang="en-US"/>
          </a:p>
        </p:txBody>
      </p:sp>
      <p:sp>
        <p:nvSpPr>
          <p:cNvPr id="3" name="Footer Placeholder 2"/>
          <p:cNvSpPr>
            <a:spLocks noGrp="1"/>
          </p:cNvSpPr>
          <p:nvPr>
            <p:ph type="ftr" sz="quarter" idx="11"/>
          </p:nvPr>
        </p:nvSpPr>
        <p:spPr/>
        <p:txBody>
          <a:bodyPr/>
          <a:lstStyle/>
          <a:p>
            <a:r>
              <a:rPr lang="en-US" smtClean="0"/>
              <a:t>561987-EPP-1-2015-1-IE-EPPKA2-CBHE-JP</a:t>
            </a:r>
            <a:endParaRPr lang="en-US"/>
          </a:p>
        </p:txBody>
      </p:sp>
      <p:sp>
        <p:nvSpPr>
          <p:cNvPr id="4" name="Slide Number Placeholder 3"/>
          <p:cNvSpPr>
            <a:spLocks noGrp="1"/>
          </p:cNvSpPr>
          <p:nvPr>
            <p:ph type="sldNum" sz="quarter" idx="12"/>
          </p:nvPr>
        </p:nvSpPr>
        <p:spPr/>
        <p:txBody>
          <a:bodyPr/>
          <a:lstStyle/>
          <a:p>
            <a:fld id="{CE430130-0E00-46FB-ACC8-D1179FB2C54A}" type="slidenum">
              <a:rPr lang="en-US" smtClean="0"/>
              <a:pPr/>
              <a:t>‹#›</a:t>
            </a:fld>
            <a:endParaRPr lang="en-US"/>
          </a:p>
        </p:txBody>
      </p:sp>
    </p:spTree>
    <p:extLst>
      <p:ext uri="{BB962C8B-B14F-4D97-AF65-F5344CB8AC3E}">
        <p14:creationId xmlns:p14="http://schemas.microsoft.com/office/powerpoint/2010/main" xmlns="" val="14534254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00 / 00 / 2017</a:t>
            </a:r>
            <a:endParaRPr lang="en-US"/>
          </a:p>
        </p:txBody>
      </p:sp>
      <p:sp>
        <p:nvSpPr>
          <p:cNvPr id="6" name="Footer Placeholder 5"/>
          <p:cNvSpPr>
            <a:spLocks noGrp="1"/>
          </p:cNvSpPr>
          <p:nvPr>
            <p:ph type="ftr" sz="quarter" idx="11"/>
          </p:nvPr>
        </p:nvSpPr>
        <p:spPr/>
        <p:txBody>
          <a:bodyPr/>
          <a:lstStyle/>
          <a:p>
            <a:r>
              <a:rPr lang="en-US" smtClean="0"/>
              <a:t>561987-EPP-1-2015-1-IE-EPPKA2-CBHE-JP</a:t>
            </a:r>
            <a:endParaRPr lang="en-US"/>
          </a:p>
        </p:txBody>
      </p:sp>
      <p:sp>
        <p:nvSpPr>
          <p:cNvPr id="7" name="Slide Number Placeholder 6"/>
          <p:cNvSpPr>
            <a:spLocks noGrp="1"/>
          </p:cNvSpPr>
          <p:nvPr>
            <p:ph type="sldNum" sz="quarter" idx="12"/>
          </p:nvPr>
        </p:nvSpPr>
        <p:spPr/>
        <p:txBody>
          <a:bodyPr/>
          <a:lstStyle/>
          <a:p>
            <a:fld id="{CE430130-0E00-46FB-ACC8-D1179FB2C54A}" type="slidenum">
              <a:rPr lang="en-US" smtClean="0"/>
              <a:pPr/>
              <a:t>‹#›</a:t>
            </a:fld>
            <a:endParaRPr lang="en-US"/>
          </a:p>
        </p:txBody>
      </p:sp>
    </p:spTree>
    <p:extLst>
      <p:ext uri="{BB962C8B-B14F-4D97-AF65-F5344CB8AC3E}">
        <p14:creationId xmlns:p14="http://schemas.microsoft.com/office/powerpoint/2010/main" xmlns="" val="35424572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00 / 00 / 2017</a:t>
            </a:r>
            <a:endParaRPr lang="en-US"/>
          </a:p>
        </p:txBody>
      </p:sp>
      <p:sp>
        <p:nvSpPr>
          <p:cNvPr id="5" name="Footer Placeholder 4"/>
          <p:cNvSpPr>
            <a:spLocks noGrp="1"/>
          </p:cNvSpPr>
          <p:nvPr>
            <p:ph type="ftr" sz="quarter" idx="11"/>
          </p:nvPr>
        </p:nvSpPr>
        <p:spPr/>
        <p:txBody>
          <a:bodyPr/>
          <a:lstStyle/>
          <a:p>
            <a:r>
              <a:rPr lang="en-US" smtClean="0"/>
              <a:t>561987-EPP-1-2015-1-IE-EPPKA2-CBHE-JP</a:t>
            </a:r>
            <a:endParaRPr lang="en-US"/>
          </a:p>
        </p:txBody>
      </p:sp>
      <p:sp>
        <p:nvSpPr>
          <p:cNvPr id="6" name="Slide Number Placeholder 5"/>
          <p:cNvSpPr>
            <a:spLocks noGrp="1"/>
          </p:cNvSpPr>
          <p:nvPr>
            <p:ph type="sldNum" sz="quarter" idx="12"/>
          </p:nvPr>
        </p:nvSpPr>
        <p:spPr/>
        <p:txBody>
          <a:bodyPr/>
          <a:lstStyle/>
          <a:p>
            <a:fld id="{CE430130-0E00-46FB-ACC8-D1179FB2C54A}" type="slidenum">
              <a:rPr lang="en-US" smtClean="0"/>
              <a:pPr/>
              <a:t>‹#›</a:t>
            </a:fld>
            <a:endParaRPr lang="en-US"/>
          </a:p>
        </p:txBody>
      </p:sp>
    </p:spTree>
    <p:extLst>
      <p:ext uri="{BB962C8B-B14F-4D97-AF65-F5344CB8AC3E}">
        <p14:creationId xmlns:p14="http://schemas.microsoft.com/office/powerpoint/2010/main" xmlns="" val="260929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00 / 00 / 2017</a:t>
            </a:r>
            <a:endParaRPr lang="en-US"/>
          </a:p>
        </p:txBody>
      </p:sp>
      <p:sp>
        <p:nvSpPr>
          <p:cNvPr id="6" name="Footer Placeholder 5"/>
          <p:cNvSpPr>
            <a:spLocks noGrp="1"/>
          </p:cNvSpPr>
          <p:nvPr>
            <p:ph type="ftr" sz="quarter" idx="11"/>
          </p:nvPr>
        </p:nvSpPr>
        <p:spPr/>
        <p:txBody>
          <a:bodyPr/>
          <a:lstStyle/>
          <a:p>
            <a:r>
              <a:rPr lang="en-US" smtClean="0"/>
              <a:t>561987-EPP-1-2015-1-IE-EPPKA2-CBHE-JP</a:t>
            </a:r>
            <a:endParaRPr lang="en-US"/>
          </a:p>
        </p:txBody>
      </p:sp>
      <p:sp>
        <p:nvSpPr>
          <p:cNvPr id="7" name="Slide Number Placeholder 6"/>
          <p:cNvSpPr>
            <a:spLocks noGrp="1"/>
          </p:cNvSpPr>
          <p:nvPr>
            <p:ph type="sldNum" sz="quarter" idx="12"/>
          </p:nvPr>
        </p:nvSpPr>
        <p:spPr/>
        <p:txBody>
          <a:bodyPr/>
          <a:lstStyle/>
          <a:p>
            <a:fld id="{CE430130-0E00-46FB-ACC8-D1179FB2C54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47522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00 / 00 / 2017</a:t>
            </a:r>
            <a:endParaRPr lang="en-US"/>
          </a:p>
        </p:txBody>
      </p:sp>
      <p:sp>
        <p:nvSpPr>
          <p:cNvPr id="5" name="Footer Placeholder 4"/>
          <p:cNvSpPr>
            <a:spLocks noGrp="1"/>
          </p:cNvSpPr>
          <p:nvPr>
            <p:ph type="ftr" sz="quarter" idx="11"/>
          </p:nvPr>
        </p:nvSpPr>
        <p:spPr/>
        <p:txBody>
          <a:bodyPr/>
          <a:lstStyle/>
          <a:p>
            <a:r>
              <a:rPr lang="en-US" smtClean="0"/>
              <a:t>561987-EPP-1-2015-1-IE-EPPKA2-CBHE-JP</a:t>
            </a:r>
            <a:endParaRPr lang="en-US"/>
          </a:p>
        </p:txBody>
      </p:sp>
      <p:sp>
        <p:nvSpPr>
          <p:cNvPr id="6" name="Slide Number Placeholder 5"/>
          <p:cNvSpPr>
            <a:spLocks noGrp="1"/>
          </p:cNvSpPr>
          <p:nvPr>
            <p:ph type="sldNum" sz="quarter" idx="12"/>
          </p:nvPr>
        </p:nvSpPr>
        <p:spPr/>
        <p:txBody>
          <a:bodyPr/>
          <a:lstStyle/>
          <a:p>
            <a:fld id="{CE430130-0E00-46FB-ACC8-D1179FB2C54A}" type="slidenum">
              <a:rPr lang="en-US" smtClean="0"/>
              <a:pPr/>
              <a:t>‹#›</a:t>
            </a:fld>
            <a:endParaRPr lang="en-US"/>
          </a:p>
        </p:txBody>
      </p:sp>
    </p:spTree>
    <p:extLst>
      <p:ext uri="{BB962C8B-B14F-4D97-AF65-F5344CB8AC3E}">
        <p14:creationId xmlns:p14="http://schemas.microsoft.com/office/powerpoint/2010/main" xmlns="" val="50979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00 / 00 / 2017</a:t>
            </a:r>
            <a:endParaRPr lang="en-US"/>
          </a:p>
        </p:txBody>
      </p:sp>
      <p:sp>
        <p:nvSpPr>
          <p:cNvPr id="5" name="Footer Placeholder 4"/>
          <p:cNvSpPr>
            <a:spLocks noGrp="1"/>
          </p:cNvSpPr>
          <p:nvPr>
            <p:ph type="ftr" sz="quarter" idx="11"/>
          </p:nvPr>
        </p:nvSpPr>
        <p:spPr/>
        <p:txBody>
          <a:bodyPr/>
          <a:lstStyle/>
          <a:p>
            <a:r>
              <a:rPr lang="en-US" smtClean="0"/>
              <a:t>561987-EPP-1-2015-1-IE-EPPKA2-CBHE-JP</a:t>
            </a:r>
            <a:endParaRPr lang="en-US"/>
          </a:p>
        </p:txBody>
      </p:sp>
      <p:sp>
        <p:nvSpPr>
          <p:cNvPr id="6" name="Slide Number Placeholder 5"/>
          <p:cNvSpPr>
            <a:spLocks noGrp="1"/>
          </p:cNvSpPr>
          <p:nvPr>
            <p:ph type="sldNum" sz="quarter" idx="12"/>
          </p:nvPr>
        </p:nvSpPr>
        <p:spPr/>
        <p:txBody>
          <a:bodyPr/>
          <a:lstStyle/>
          <a:p>
            <a:fld id="{CE430130-0E00-46FB-ACC8-D1179FB2C54A}"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13114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445000"/>
            <a:ext cx="5257800" cy="1930400"/>
          </a:xfrm>
        </p:spPr>
        <p:txBody>
          <a:bodyPr anchor="t">
            <a:normAutofit/>
          </a:bodyPr>
          <a:lstStyle>
            <a:lvl1pPr algn="l">
              <a:defRPr sz="4051"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609600" y="3124201"/>
            <a:ext cx="5257800" cy="1296987"/>
          </a:xfrm>
        </p:spPr>
        <p:txBody>
          <a:bodyPr anchor="b">
            <a:normAutofit/>
          </a:bodyPr>
          <a:lstStyle>
            <a:lvl1pPr marL="0" indent="0">
              <a:spcBef>
                <a:spcPts val="0"/>
              </a:spcBef>
              <a:buNone/>
              <a:defRPr sz="2101">
                <a:solidFill>
                  <a:schemeClr val="tx1"/>
                </a:solidFill>
              </a:defRPr>
            </a:lvl1pPr>
            <a:lvl2pPr marL="457242" indent="0">
              <a:buNone/>
              <a:defRPr sz="1800">
                <a:solidFill>
                  <a:schemeClr val="tx1">
                    <a:tint val="75000"/>
                  </a:schemeClr>
                </a:solidFill>
              </a:defRPr>
            </a:lvl2pPr>
            <a:lvl3pPr marL="914484" indent="0">
              <a:buNone/>
              <a:defRPr sz="1575">
                <a:solidFill>
                  <a:schemeClr val="tx1">
                    <a:tint val="75000"/>
                  </a:schemeClr>
                </a:solidFill>
              </a:defRPr>
            </a:lvl3pPr>
            <a:lvl4pPr marL="1371726" indent="0">
              <a:buNone/>
              <a:defRPr sz="1425">
                <a:solidFill>
                  <a:schemeClr val="tx1">
                    <a:tint val="75000"/>
                  </a:schemeClr>
                </a:solidFill>
              </a:defRPr>
            </a:lvl4pPr>
            <a:lvl5pPr marL="1828967" indent="0">
              <a:buNone/>
              <a:defRPr sz="1425">
                <a:solidFill>
                  <a:schemeClr val="tx1">
                    <a:tint val="75000"/>
                  </a:schemeClr>
                </a:solidFill>
              </a:defRPr>
            </a:lvl5pPr>
            <a:lvl6pPr marL="2286210" indent="0">
              <a:buNone/>
              <a:defRPr sz="1425">
                <a:solidFill>
                  <a:schemeClr val="tx1">
                    <a:tint val="75000"/>
                  </a:schemeClr>
                </a:solidFill>
              </a:defRPr>
            </a:lvl6pPr>
            <a:lvl7pPr marL="2743451" indent="0">
              <a:buNone/>
              <a:defRPr sz="1425">
                <a:solidFill>
                  <a:schemeClr val="tx1">
                    <a:tint val="75000"/>
                  </a:schemeClr>
                </a:solidFill>
              </a:defRPr>
            </a:lvl7pPr>
            <a:lvl8pPr marL="3200693" indent="0">
              <a:buNone/>
              <a:defRPr sz="1425">
                <a:solidFill>
                  <a:schemeClr val="tx1">
                    <a:tint val="75000"/>
                  </a:schemeClr>
                </a:solidFill>
              </a:defRPr>
            </a:lvl8pPr>
            <a:lvl9pPr marL="3657935" indent="0">
              <a:buNone/>
              <a:defRPr sz="1425">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5836688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38200" y="1701800"/>
            <a:ext cx="3733800" cy="4470400"/>
          </a:xfrm>
        </p:spPr>
        <p:txBody>
          <a:bodyPr>
            <a:normAutofit/>
          </a:bodyPr>
          <a:lstStyle>
            <a:lvl1pPr>
              <a:defRPr sz="1800"/>
            </a:lvl1pPr>
            <a:lvl2pPr>
              <a:defRPr sz="1500"/>
            </a:lvl2pPr>
            <a:lvl3pPr>
              <a:defRPr sz="1350"/>
            </a:lvl3pPr>
            <a:lvl4pPr>
              <a:defRPr sz="1350"/>
            </a:lvl4pPr>
            <a:lvl5pPr marL="1508898">
              <a:defRPr sz="1350"/>
            </a:lvl5pPr>
            <a:lvl6pPr marL="1280277" indent="0">
              <a:buNone/>
              <a:defRPr sz="1350"/>
            </a:lvl6pPr>
            <a:lvl7pPr marL="1508898">
              <a:defRPr sz="1350"/>
            </a:lvl7pPr>
            <a:lvl8pPr marL="1508898">
              <a:defRPr sz="1350"/>
            </a:lvl8pPr>
            <a:lvl9pPr marL="1508898">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701800"/>
            <a:ext cx="3733800" cy="4470400"/>
          </a:xfrm>
        </p:spPr>
        <p:txBody>
          <a:bodyPr>
            <a:normAutofit/>
          </a:bodyPr>
          <a:lstStyle>
            <a:lvl1pPr>
              <a:defRPr sz="1800"/>
            </a:lvl1pPr>
            <a:lvl2pPr>
              <a:defRPr sz="150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smtClean="0"/>
              <a:t>00 / 00 / 2017</a:t>
            </a:r>
            <a:endParaRPr lang="en-US"/>
          </a:p>
        </p:txBody>
      </p:sp>
      <p:sp>
        <p:nvSpPr>
          <p:cNvPr id="6" name="Footer Placeholder 5"/>
          <p:cNvSpPr>
            <a:spLocks noGrp="1"/>
          </p:cNvSpPr>
          <p:nvPr>
            <p:ph type="ftr" sz="quarter" idx="11"/>
          </p:nvPr>
        </p:nvSpPr>
        <p:spPr/>
        <p:txBody>
          <a:bodyPr/>
          <a:lstStyle/>
          <a:p>
            <a:r>
              <a:rPr lang="en-US" smtClean="0"/>
              <a:t>561987-EPP-1-2015-1-IE-EPPKA2-CBHE-JP</a:t>
            </a:r>
            <a:endParaRPr lang="en-US"/>
          </a:p>
        </p:txBody>
      </p:sp>
      <p:sp>
        <p:nvSpPr>
          <p:cNvPr id="7" name="Slide Number Placeholder 6"/>
          <p:cNvSpPr>
            <a:spLocks noGrp="1"/>
          </p:cNvSpPr>
          <p:nvPr>
            <p:ph type="sldNum" sz="quarter" idx="12"/>
          </p:nvPr>
        </p:nvSpPr>
        <p:spPr/>
        <p:txBody>
          <a:bodyPr/>
          <a:lstStyle/>
          <a:p>
            <a:fld id="{CE430130-0E00-46FB-ACC8-D1179FB2C54A}" type="slidenum">
              <a:rPr lang="en-US" smtClean="0"/>
              <a:pPr/>
              <a:t>‹#›</a:t>
            </a:fld>
            <a:endParaRPr lang="en-US"/>
          </a:p>
        </p:txBody>
      </p:sp>
    </p:spTree>
    <p:extLst>
      <p:ext uri="{BB962C8B-B14F-4D97-AF65-F5344CB8AC3E}">
        <p14:creationId xmlns:p14="http://schemas.microsoft.com/office/powerpoint/2010/main" xmlns="" val="9238227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841249" y="1608836"/>
            <a:ext cx="3730752" cy="512064"/>
          </a:xfrm>
        </p:spPr>
        <p:txBody>
          <a:bodyPr anchor="b">
            <a:noAutofit/>
          </a:bodyPr>
          <a:lstStyle>
            <a:lvl1pPr marL="0" indent="0">
              <a:spcBef>
                <a:spcPts val="0"/>
              </a:spcBef>
              <a:buNone/>
              <a:defRPr sz="1800"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smtClean="0"/>
              <a:t>Click to edit Master text styles</a:t>
            </a:r>
          </a:p>
        </p:txBody>
      </p:sp>
      <p:sp>
        <p:nvSpPr>
          <p:cNvPr id="4" name="Content Placeholder 3"/>
          <p:cNvSpPr>
            <a:spLocks noGrp="1"/>
          </p:cNvSpPr>
          <p:nvPr>
            <p:ph sz="half" idx="2"/>
          </p:nvPr>
        </p:nvSpPr>
        <p:spPr>
          <a:xfrm>
            <a:off x="838200" y="2209800"/>
            <a:ext cx="3733800" cy="3962400"/>
          </a:xfrm>
        </p:spPr>
        <p:txBody>
          <a:bodyPr>
            <a:normAutofit/>
          </a:bodyPr>
          <a:lstStyle>
            <a:lvl1pPr>
              <a:defRPr sz="1500"/>
            </a:lvl1pPr>
            <a:lvl2pPr>
              <a:defRPr sz="135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7448" y="1608836"/>
            <a:ext cx="3730752" cy="512064"/>
          </a:xfrm>
        </p:spPr>
        <p:txBody>
          <a:bodyPr anchor="b">
            <a:noAutofit/>
          </a:bodyPr>
          <a:lstStyle>
            <a:lvl1pPr marL="0" indent="0">
              <a:spcBef>
                <a:spcPts val="0"/>
              </a:spcBef>
              <a:buNone/>
              <a:defRPr sz="1800"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smtClean="0"/>
              <a:t>Click to edit Master text styles</a:t>
            </a:r>
          </a:p>
        </p:txBody>
      </p:sp>
      <p:sp>
        <p:nvSpPr>
          <p:cNvPr id="6" name="Content Placeholder 5"/>
          <p:cNvSpPr>
            <a:spLocks noGrp="1"/>
          </p:cNvSpPr>
          <p:nvPr>
            <p:ph sz="quarter" idx="4"/>
          </p:nvPr>
        </p:nvSpPr>
        <p:spPr>
          <a:xfrm>
            <a:off x="4724400" y="2209800"/>
            <a:ext cx="3733800" cy="3962400"/>
          </a:xfrm>
        </p:spPr>
        <p:txBody>
          <a:bodyPr>
            <a:normAutofit/>
          </a:bodyPr>
          <a:lstStyle>
            <a:lvl1pPr>
              <a:defRPr sz="1500"/>
            </a:lvl1pPr>
            <a:lvl2pPr>
              <a:defRPr sz="135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smtClean="0"/>
              <a:t>00 / 00 / 2017</a:t>
            </a:r>
            <a:endParaRPr lang="en-US"/>
          </a:p>
        </p:txBody>
      </p:sp>
      <p:sp>
        <p:nvSpPr>
          <p:cNvPr id="8" name="Footer Placeholder 7"/>
          <p:cNvSpPr>
            <a:spLocks noGrp="1"/>
          </p:cNvSpPr>
          <p:nvPr>
            <p:ph type="ftr" sz="quarter" idx="11"/>
          </p:nvPr>
        </p:nvSpPr>
        <p:spPr/>
        <p:txBody>
          <a:bodyPr/>
          <a:lstStyle/>
          <a:p>
            <a:r>
              <a:rPr lang="en-US" smtClean="0"/>
              <a:t>561987-EPP-1-2015-1-IE-EPPKA2-CBHE-JP</a:t>
            </a:r>
            <a:endParaRPr lang="en-US"/>
          </a:p>
        </p:txBody>
      </p:sp>
      <p:sp>
        <p:nvSpPr>
          <p:cNvPr id="9" name="Slide Number Placeholder 8"/>
          <p:cNvSpPr>
            <a:spLocks noGrp="1"/>
          </p:cNvSpPr>
          <p:nvPr>
            <p:ph type="sldNum" sz="quarter" idx="12"/>
          </p:nvPr>
        </p:nvSpPr>
        <p:spPr/>
        <p:txBody>
          <a:bodyPr/>
          <a:lstStyle/>
          <a:p>
            <a:fld id="{CE430130-0E00-46FB-ACC8-D1179FB2C54A}" type="slidenum">
              <a:rPr lang="en-US" smtClean="0"/>
              <a:pPr/>
              <a:t>‹#›</a:t>
            </a:fld>
            <a:endParaRPr lang="en-US"/>
          </a:p>
        </p:txBody>
      </p:sp>
    </p:spTree>
    <p:extLst>
      <p:ext uri="{BB962C8B-B14F-4D97-AF65-F5344CB8AC3E}">
        <p14:creationId xmlns:p14="http://schemas.microsoft.com/office/powerpoint/2010/main" xmlns="" val="29188750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00 / 00 / 2017</a:t>
            </a:r>
            <a:endParaRPr lang="en-US"/>
          </a:p>
        </p:txBody>
      </p:sp>
      <p:sp>
        <p:nvSpPr>
          <p:cNvPr id="4" name="Footer Placeholder 3"/>
          <p:cNvSpPr>
            <a:spLocks noGrp="1"/>
          </p:cNvSpPr>
          <p:nvPr>
            <p:ph type="ftr" sz="quarter" idx="11"/>
          </p:nvPr>
        </p:nvSpPr>
        <p:spPr/>
        <p:txBody>
          <a:bodyPr/>
          <a:lstStyle/>
          <a:p>
            <a:r>
              <a:rPr lang="en-US" smtClean="0"/>
              <a:t>561987-EPP-1-2015-1-IE-EPPKA2-CBHE-JP</a:t>
            </a:r>
            <a:endParaRPr lang="en-US"/>
          </a:p>
        </p:txBody>
      </p:sp>
      <p:sp>
        <p:nvSpPr>
          <p:cNvPr id="5" name="Slide Number Placeholder 4"/>
          <p:cNvSpPr>
            <a:spLocks noGrp="1"/>
          </p:cNvSpPr>
          <p:nvPr>
            <p:ph type="sldNum" sz="quarter" idx="12"/>
          </p:nvPr>
        </p:nvSpPr>
        <p:spPr/>
        <p:txBody>
          <a:bodyPr/>
          <a:lstStyle/>
          <a:p>
            <a:fld id="{CE430130-0E00-46FB-ACC8-D1179FB2C54A}" type="slidenum">
              <a:rPr lang="en-US" smtClean="0"/>
              <a:pPr/>
              <a:t>‹#›</a:t>
            </a:fld>
            <a:endParaRPr lang="en-US"/>
          </a:p>
        </p:txBody>
      </p:sp>
    </p:spTree>
    <p:extLst>
      <p:ext uri="{BB962C8B-B14F-4D97-AF65-F5344CB8AC3E}">
        <p14:creationId xmlns:p14="http://schemas.microsoft.com/office/powerpoint/2010/main" xmlns="" val="33753200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00 / 00 / 2017</a:t>
            </a:r>
            <a:endParaRPr lang="en-US"/>
          </a:p>
        </p:txBody>
      </p:sp>
      <p:sp>
        <p:nvSpPr>
          <p:cNvPr id="3" name="Footer Placeholder 2"/>
          <p:cNvSpPr>
            <a:spLocks noGrp="1"/>
          </p:cNvSpPr>
          <p:nvPr>
            <p:ph type="ftr" sz="quarter" idx="11"/>
          </p:nvPr>
        </p:nvSpPr>
        <p:spPr/>
        <p:txBody>
          <a:bodyPr/>
          <a:lstStyle/>
          <a:p>
            <a:r>
              <a:rPr lang="en-US" smtClean="0"/>
              <a:t>561987-EPP-1-2015-1-IE-EPPKA2-CBHE-JP</a:t>
            </a:r>
            <a:endParaRPr lang="en-US"/>
          </a:p>
        </p:txBody>
      </p:sp>
      <p:sp>
        <p:nvSpPr>
          <p:cNvPr id="4" name="Slide Number Placeholder 3"/>
          <p:cNvSpPr>
            <a:spLocks noGrp="1"/>
          </p:cNvSpPr>
          <p:nvPr>
            <p:ph type="sldNum" sz="quarter" idx="12"/>
          </p:nvPr>
        </p:nvSpPr>
        <p:spPr/>
        <p:txBody>
          <a:bodyPr/>
          <a:lstStyle/>
          <a:p>
            <a:fld id="{CE430130-0E00-46FB-ACC8-D1179FB2C54A}" type="slidenum">
              <a:rPr lang="en-US" smtClean="0"/>
              <a:pPr/>
              <a:t>‹#›</a:t>
            </a:fld>
            <a:endParaRPr lang="en-US"/>
          </a:p>
        </p:txBody>
      </p:sp>
    </p:spTree>
    <p:extLst>
      <p:ext uri="{BB962C8B-B14F-4D97-AF65-F5344CB8AC3E}">
        <p14:creationId xmlns:p14="http://schemas.microsoft.com/office/powerpoint/2010/main" xmlns="" val="41515369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971800"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 name="Title 1"/>
          <p:cNvSpPr>
            <a:spLocks noGrp="1"/>
          </p:cNvSpPr>
          <p:nvPr>
            <p:ph type="title"/>
          </p:nvPr>
        </p:nvSpPr>
        <p:spPr>
          <a:xfrm>
            <a:off x="228601" y="1701800"/>
            <a:ext cx="2514600" cy="2844800"/>
          </a:xfrm>
        </p:spPr>
        <p:txBody>
          <a:bodyPr anchor="b">
            <a:normAutofit/>
          </a:bodyPr>
          <a:lstStyle>
            <a:lvl1pPr algn="l">
              <a:defRPr sz="1500" b="1"/>
            </a:lvl1pPr>
          </a:lstStyle>
          <a:p>
            <a:r>
              <a:rPr lang="en-US" smtClean="0"/>
              <a:t>Click to edit Master title style</a:t>
            </a:r>
            <a:endParaRPr/>
          </a:p>
        </p:txBody>
      </p:sp>
      <p:sp>
        <p:nvSpPr>
          <p:cNvPr id="4" name="Text Placeholder 3"/>
          <p:cNvSpPr>
            <a:spLocks noGrp="1"/>
          </p:cNvSpPr>
          <p:nvPr>
            <p:ph type="body" sz="half" idx="2"/>
          </p:nvPr>
        </p:nvSpPr>
        <p:spPr>
          <a:xfrm>
            <a:off x="228601" y="4648200"/>
            <a:ext cx="2514600" cy="1727200"/>
          </a:xfrm>
        </p:spPr>
        <p:txBody>
          <a:bodyPr>
            <a:normAutofit/>
          </a:bodyPr>
          <a:lstStyle>
            <a:lvl1pPr marL="0" indent="0">
              <a:spcBef>
                <a:spcPts val="900"/>
              </a:spcBef>
              <a:buNone/>
              <a:defRPr sz="1200"/>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smtClean="0"/>
              <a:t>Click to edit Master text styles</a:t>
            </a:r>
          </a:p>
        </p:txBody>
      </p:sp>
      <p:sp>
        <p:nvSpPr>
          <p:cNvPr id="3" name="Content Placeholder 2"/>
          <p:cNvSpPr>
            <a:spLocks noGrp="1"/>
          </p:cNvSpPr>
          <p:nvPr>
            <p:ph idx="1"/>
          </p:nvPr>
        </p:nvSpPr>
        <p:spPr>
          <a:xfrm>
            <a:off x="3352800" y="482600"/>
            <a:ext cx="5105400" cy="5892800"/>
          </a:xfrm>
        </p:spPr>
        <p:txBody>
          <a:bodyPr>
            <a:normAutofit/>
          </a:bodyPr>
          <a:lstStyle>
            <a:lvl1pPr>
              <a:defRPr sz="1800"/>
            </a:lvl1pPr>
            <a:lvl2pP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smtClean="0"/>
              <a:t>00 / 00 / 2017</a:t>
            </a:r>
            <a:endParaRPr lang="en-US"/>
          </a:p>
        </p:txBody>
      </p:sp>
      <p:sp>
        <p:nvSpPr>
          <p:cNvPr id="6" name="Footer Placeholder 5"/>
          <p:cNvSpPr>
            <a:spLocks noGrp="1"/>
          </p:cNvSpPr>
          <p:nvPr>
            <p:ph type="ftr" sz="quarter" idx="11"/>
          </p:nvPr>
        </p:nvSpPr>
        <p:spPr/>
        <p:txBody>
          <a:bodyPr/>
          <a:lstStyle/>
          <a:p>
            <a:r>
              <a:rPr lang="en-US" smtClean="0"/>
              <a:t>561987-EPP-1-2015-1-IE-EPPKA2-CBHE-JP</a:t>
            </a:r>
            <a:endParaRPr lang="en-US"/>
          </a:p>
        </p:txBody>
      </p:sp>
      <p:sp>
        <p:nvSpPr>
          <p:cNvPr id="7" name="Slide Number Placeholder 6"/>
          <p:cNvSpPr>
            <a:spLocks noGrp="1"/>
          </p:cNvSpPr>
          <p:nvPr>
            <p:ph type="sldNum" sz="quarter" idx="12"/>
          </p:nvPr>
        </p:nvSpPr>
        <p:spPr/>
        <p:txBody>
          <a:bodyPr/>
          <a:lstStyle/>
          <a:p>
            <a:fld id="{CE430130-0E00-46FB-ACC8-D1179FB2C54A}" type="slidenum">
              <a:rPr lang="en-US" smtClean="0"/>
              <a:pPr/>
              <a:t>‹#›</a:t>
            </a:fld>
            <a:endParaRPr lang="en-US"/>
          </a:p>
        </p:txBody>
      </p:sp>
    </p:spTree>
    <p:extLst>
      <p:ext uri="{BB962C8B-B14F-4D97-AF65-F5344CB8AC3E}">
        <p14:creationId xmlns:p14="http://schemas.microsoft.com/office/powerpoint/2010/main" xmlns="" val="3578349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 name="Title 1"/>
          <p:cNvSpPr>
            <a:spLocks noGrp="1"/>
          </p:cNvSpPr>
          <p:nvPr>
            <p:ph type="title"/>
          </p:nvPr>
        </p:nvSpPr>
        <p:spPr>
          <a:xfrm>
            <a:off x="1828800" y="4800600"/>
            <a:ext cx="5486400" cy="762000"/>
          </a:xfrm>
        </p:spPr>
        <p:txBody>
          <a:bodyPr anchor="b">
            <a:normAutofit/>
          </a:bodyPr>
          <a:lstStyle>
            <a:lvl1pPr algn="l">
              <a:defRPr sz="15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828800" y="279402"/>
            <a:ext cx="5486400" cy="4448175"/>
          </a:xfrm>
        </p:spPr>
        <p:txBody>
          <a:bodyPr>
            <a:normAutofit/>
          </a:bodyPr>
          <a:lstStyle>
            <a:lvl1pPr marL="0" indent="0">
              <a:buNone/>
              <a:defRPr sz="2101"/>
            </a:lvl1pPr>
            <a:lvl2pPr marL="457242" indent="0">
              <a:buNone/>
              <a:defRPr sz="2776"/>
            </a:lvl2pPr>
            <a:lvl3pPr marL="914484" indent="0">
              <a:buNone/>
              <a:defRPr sz="2401"/>
            </a:lvl3pPr>
            <a:lvl4pPr marL="1371726" indent="0">
              <a:buNone/>
              <a:defRPr sz="2026"/>
            </a:lvl4pPr>
            <a:lvl5pPr marL="1828967" indent="0">
              <a:buNone/>
              <a:defRPr sz="2026"/>
            </a:lvl5pPr>
            <a:lvl6pPr marL="2286210" indent="0">
              <a:buNone/>
              <a:defRPr sz="2026"/>
            </a:lvl6pPr>
            <a:lvl7pPr marL="2743451" indent="0">
              <a:buNone/>
              <a:defRPr sz="2026"/>
            </a:lvl7pPr>
            <a:lvl8pPr marL="3200693" indent="0">
              <a:buNone/>
              <a:defRPr sz="2026"/>
            </a:lvl8pPr>
            <a:lvl9pPr marL="3657935" indent="0">
              <a:buNone/>
              <a:defRPr sz="2026"/>
            </a:lvl9pPr>
          </a:lstStyle>
          <a:p>
            <a:r>
              <a:rPr lang="en-US" smtClean="0"/>
              <a:t>Click icon to add picture</a:t>
            </a:r>
            <a:endParaRPr/>
          </a:p>
        </p:txBody>
      </p:sp>
      <p:sp>
        <p:nvSpPr>
          <p:cNvPr id="4" name="Text Placeholder 3"/>
          <p:cNvSpPr>
            <a:spLocks noGrp="1"/>
          </p:cNvSpPr>
          <p:nvPr>
            <p:ph type="body" sz="half" idx="2"/>
          </p:nvPr>
        </p:nvSpPr>
        <p:spPr>
          <a:xfrm>
            <a:off x="1828800" y="5562600"/>
            <a:ext cx="5486400" cy="812800"/>
          </a:xfrm>
        </p:spPr>
        <p:txBody>
          <a:bodyPr>
            <a:normAutofit/>
          </a:bodyPr>
          <a:lstStyle>
            <a:lvl1pPr marL="0" indent="0">
              <a:spcBef>
                <a:spcPts val="0"/>
              </a:spcBef>
              <a:buNone/>
              <a:defRPr sz="1200"/>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00 / 00 / 2017</a:t>
            </a:r>
            <a:endParaRPr lang="en-US"/>
          </a:p>
        </p:txBody>
      </p:sp>
      <p:sp>
        <p:nvSpPr>
          <p:cNvPr id="6" name="Footer Placeholder 5"/>
          <p:cNvSpPr>
            <a:spLocks noGrp="1"/>
          </p:cNvSpPr>
          <p:nvPr>
            <p:ph type="ftr" sz="quarter" idx="11"/>
          </p:nvPr>
        </p:nvSpPr>
        <p:spPr/>
        <p:txBody>
          <a:bodyPr/>
          <a:lstStyle/>
          <a:p>
            <a:r>
              <a:rPr lang="en-US" smtClean="0"/>
              <a:t>561987-EPP-1-2015-1-IE-EPPKA2-CBHE-JP</a:t>
            </a:r>
            <a:endParaRPr lang="en-US"/>
          </a:p>
        </p:txBody>
      </p:sp>
      <p:sp>
        <p:nvSpPr>
          <p:cNvPr id="7" name="Slide Number Placeholder 6"/>
          <p:cNvSpPr>
            <a:spLocks noGrp="1"/>
          </p:cNvSpPr>
          <p:nvPr>
            <p:ph type="sldNum" sz="quarter" idx="12"/>
          </p:nvPr>
        </p:nvSpPr>
        <p:spPr/>
        <p:txBody>
          <a:bodyPr/>
          <a:lstStyle/>
          <a:p>
            <a:fld id="{CE430130-0E00-46FB-ACC8-D1179FB2C54A}" type="slidenum">
              <a:rPr lang="en-US" smtClean="0"/>
              <a:pPr/>
              <a:t>‹#›</a:t>
            </a:fld>
            <a:endParaRPr lang="en-US"/>
          </a:p>
        </p:txBody>
      </p:sp>
    </p:spTree>
    <p:extLst>
      <p:ext uri="{BB962C8B-B14F-4D97-AF65-F5344CB8AC3E}">
        <p14:creationId xmlns:p14="http://schemas.microsoft.com/office/powerpoint/2010/main" xmlns="" val="30523068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28600" y="0"/>
            <a:ext cx="8686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 name="Title Placeholder 1"/>
          <p:cNvSpPr>
            <a:spLocks noGrp="1"/>
          </p:cNvSpPr>
          <p:nvPr>
            <p:ph type="title"/>
          </p:nvPr>
        </p:nvSpPr>
        <p:spPr>
          <a:xfrm>
            <a:off x="838200" y="76200"/>
            <a:ext cx="7620000"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838200" y="1701800"/>
            <a:ext cx="7620000"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38200" y="6400802"/>
            <a:ext cx="2057400" cy="320675"/>
          </a:xfrm>
          <a:prstGeom prst="rect">
            <a:avLst/>
          </a:prstGeom>
        </p:spPr>
        <p:txBody>
          <a:bodyPr vert="horz" lIns="121899" tIns="60949" rIns="121899" bIns="60949" rtlCol="0" anchor="b"/>
          <a:lstStyle>
            <a:lvl1pPr algn="l">
              <a:defRPr sz="900" baseline="0">
                <a:solidFill>
                  <a:schemeClr val="tx2">
                    <a:lumMod val="65000"/>
                    <a:lumOff val="35000"/>
                  </a:schemeClr>
                </a:solidFill>
              </a:defRPr>
            </a:lvl1pPr>
          </a:lstStyle>
          <a:p>
            <a:r>
              <a:rPr lang="en-US" smtClean="0"/>
              <a:t>00 / 00 / 2017</a:t>
            </a:r>
            <a:endParaRPr lang="en-US"/>
          </a:p>
        </p:txBody>
      </p:sp>
      <p:sp>
        <p:nvSpPr>
          <p:cNvPr id="5" name="Footer Placeholder 4"/>
          <p:cNvSpPr>
            <a:spLocks noGrp="1"/>
          </p:cNvSpPr>
          <p:nvPr>
            <p:ph type="ftr" sz="quarter" idx="3"/>
          </p:nvPr>
        </p:nvSpPr>
        <p:spPr>
          <a:xfrm>
            <a:off x="2931645" y="6400802"/>
            <a:ext cx="4663440" cy="320675"/>
          </a:xfrm>
          <a:prstGeom prst="rect">
            <a:avLst/>
          </a:prstGeom>
        </p:spPr>
        <p:txBody>
          <a:bodyPr vert="horz" lIns="121899" tIns="60949" rIns="121899" bIns="60949" rtlCol="0" anchor="b"/>
          <a:lstStyle>
            <a:lvl1pPr algn="ctr">
              <a:defRPr sz="900" baseline="0">
                <a:solidFill>
                  <a:schemeClr val="tx2">
                    <a:lumMod val="65000"/>
                    <a:lumOff val="35000"/>
                  </a:schemeClr>
                </a:solidFill>
              </a:defRPr>
            </a:lvl1pPr>
          </a:lstStyle>
          <a:p>
            <a:r>
              <a:rPr lang="en-US" smtClean="0"/>
              <a:t>561987-EPP-1-2015-1-IE-EPPKA2-CBHE-JP</a:t>
            </a:r>
            <a:endParaRPr lang="en-US"/>
          </a:p>
        </p:txBody>
      </p:sp>
      <p:sp>
        <p:nvSpPr>
          <p:cNvPr id="6" name="Slide Number Placeholder 5"/>
          <p:cNvSpPr>
            <a:spLocks noGrp="1"/>
          </p:cNvSpPr>
          <p:nvPr>
            <p:ph type="sldNum" sz="quarter" idx="4"/>
          </p:nvPr>
        </p:nvSpPr>
        <p:spPr>
          <a:xfrm>
            <a:off x="7627346" y="6400802"/>
            <a:ext cx="830855" cy="320675"/>
          </a:xfrm>
          <a:prstGeom prst="rect">
            <a:avLst/>
          </a:prstGeom>
        </p:spPr>
        <p:txBody>
          <a:bodyPr vert="horz" lIns="121899" tIns="60949" rIns="121899" bIns="60949" rtlCol="0" anchor="b"/>
          <a:lstStyle>
            <a:lvl1pPr algn="r">
              <a:defRPr sz="900" baseline="0">
                <a:solidFill>
                  <a:schemeClr val="tx2">
                    <a:lumMod val="65000"/>
                    <a:lumOff val="35000"/>
                  </a:schemeClr>
                </a:solidFill>
              </a:defRPr>
            </a:lvl1pPr>
          </a:lstStyle>
          <a:p>
            <a:fld id="{CE430130-0E00-46FB-ACC8-D1179FB2C54A}" type="slidenum">
              <a:rPr lang="en-US" smtClean="0"/>
              <a:pPr/>
              <a:t>‹#›</a:t>
            </a:fld>
            <a:endParaRPr lang="en-US"/>
          </a:p>
        </p:txBody>
      </p:sp>
    </p:spTree>
    <p:extLst>
      <p:ext uri="{BB962C8B-B14F-4D97-AF65-F5344CB8AC3E}">
        <p14:creationId xmlns:p14="http://schemas.microsoft.com/office/powerpoint/2010/main" xmlns="" val="1901331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p:txStyles>
    <p:titleStyle>
      <a:lvl1pPr algn="l" defTabSz="914484" rtl="0" eaLnBrk="1" latinLnBrk="0" hangingPunct="1">
        <a:lnSpc>
          <a:spcPct val="85000"/>
        </a:lnSpc>
        <a:spcBef>
          <a:spcPct val="0"/>
        </a:spcBef>
        <a:buNone/>
        <a:tabLst/>
        <a:defRPr sz="3301" kern="1200" cap="none" baseline="0">
          <a:solidFill>
            <a:schemeClr val="tx1"/>
          </a:solidFill>
          <a:latin typeface="+mj-lt"/>
          <a:ea typeface="+mj-ea"/>
          <a:cs typeface="+mj-cs"/>
        </a:defRPr>
      </a:lvl1pPr>
    </p:titleStyle>
    <p:bodyStyle>
      <a:lvl1pPr marL="228621" indent="-228621" algn="l" defTabSz="914484" rtl="0" eaLnBrk="1" latinLnBrk="0" hangingPunct="1">
        <a:lnSpc>
          <a:spcPct val="95000"/>
        </a:lnSpc>
        <a:spcBef>
          <a:spcPts val="1400"/>
        </a:spcBef>
        <a:buSzPct val="100000"/>
        <a:buFont typeface="Arial" pitchFamily="34" charset="0"/>
        <a:buChar char="•"/>
        <a:defRPr sz="1800" kern="1200">
          <a:solidFill>
            <a:schemeClr val="tx1"/>
          </a:solidFill>
          <a:latin typeface="+mn-lt"/>
          <a:ea typeface="+mn-ea"/>
          <a:cs typeface="+mn-cs"/>
        </a:defRPr>
      </a:lvl1pPr>
      <a:lvl2pPr marL="548690" indent="-228621" algn="l" defTabSz="914484" rtl="0" eaLnBrk="1" latinLnBrk="0" hangingPunct="1">
        <a:lnSpc>
          <a:spcPct val="95000"/>
        </a:lnSpc>
        <a:spcBef>
          <a:spcPts val="800"/>
        </a:spcBef>
        <a:buSzPct val="100000"/>
        <a:buFont typeface="Century Gothic" pitchFamily="34" charset="0"/>
        <a:buChar char="–"/>
        <a:defRPr sz="1500" kern="1200">
          <a:solidFill>
            <a:schemeClr val="tx1"/>
          </a:solidFill>
          <a:latin typeface="+mn-lt"/>
          <a:ea typeface="+mn-ea"/>
          <a:cs typeface="+mn-cs"/>
        </a:defRPr>
      </a:lvl2pPr>
      <a:lvl3pPr marL="868759"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3pPr>
      <a:lvl4pPr marL="1188829"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4pPr>
      <a:lvl5pPr marL="1508898"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5pPr>
      <a:lvl6pPr marL="1828967"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6pPr>
      <a:lvl7pPr marL="2149037"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7pPr>
      <a:lvl8pPr marL="2469106"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8pPr>
      <a:lvl9pPr marL="2834900"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9pPr>
    </p:bodyStyle>
    <p:otherStyle>
      <a:defPPr>
        <a:defRPr/>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7" algn="l" defTabSz="914484" rtl="0" eaLnBrk="1" latinLnBrk="0" hangingPunct="1">
        <a:defRPr sz="1800" kern="1200">
          <a:solidFill>
            <a:schemeClr val="tx1"/>
          </a:solidFill>
          <a:latin typeface="+mn-lt"/>
          <a:ea typeface="+mn-ea"/>
          <a:cs typeface="+mn-cs"/>
        </a:defRPr>
      </a:lvl5pPr>
      <a:lvl6pPr marL="2286210"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4294967295" orient="horz" pos="2160">
          <p15:clr>
            <a:srgbClr val="F26B43"/>
          </p15:clr>
        </p15:guide>
        <p15:guide id="4294967295"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smtClean="0"/>
              <a:t>00 / 00 / 2017</a:t>
            </a:r>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smtClean="0"/>
              <a:t>561987-EPP-1-2015-1-IE-EPPKA2-CBHE-JP</a:t>
            </a: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E430130-0E00-46FB-ACC8-D1179FB2C54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114658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9315" y="1498603"/>
            <a:ext cx="5823685" cy="2082797"/>
          </a:xfrm>
        </p:spPr>
        <p:txBody>
          <a:bodyPr>
            <a:normAutofit/>
          </a:bodyPr>
          <a:lstStyle/>
          <a:p>
            <a:r>
              <a:rPr lang="en-IE" sz="2400" b="1" dirty="0" smtClean="0"/>
              <a:t>ERASMUS + Capacity Building in the Field of Higher Education (CBHE)</a:t>
            </a:r>
            <a:r>
              <a:rPr lang="bs-Latn-BA" sz="2400" b="1" dirty="0"/>
              <a:t/>
            </a:r>
            <a:br>
              <a:rPr lang="bs-Latn-BA" sz="2400" b="1" dirty="0"/>
            </a:br>
            <a:r>
              <a:rPr lang="bs-Latn-BA" sz="2400" b="1" dirty="0" err="1" smtClean="0"/>
              <a:t>Library</a:t>
            </a:r>
            <a:r>
              <a:rPr lang="bs-Latn-BA" sz="2400" b="1" dirty="0" smtClean="0"/>
              <a:t> Network Support Services</a:t>
            </a:r>
            <a:endParaRPr lang="en-US" sz="2400" dirty="0"/>
          </a:p>
        </p:txBody>
      </p:sp>
      <p:sp>
        <p:nvSpPr>
          <p:cNvPr id="3" name="Subtitle 2"/>
          <p:cNvSpPr>
            <a:spLocks noGrp="1"/>
          </p:cNvSpPr>
          <p:nvPr>
            <p:ph type="subTitle" idx="1"/>
          </p:nvPr>
        </p:nvSpPr>
        <p:spPr>
          <a:xfrm>
            <a:off x="3124200" y="3733800"/>
            <a:ext cx="5638800" cy="2895600"/>
          </a:xfrm>
        </p:spPr>
        <p:txBody>
          <a:bodyPr>
            <a:normAutofit/>
          </a:bodyPr>
          <a:lstStyle/>
          <a:p>
            <a:r>
              <a:rPr lang="bs-Latn-BA" b="1" dirty="0"/>
              <a:t>Visokoškolske biblioteke i pokazatelji uspješnosti – Quality ISO </a:t>
            </a:r>
            <a:r>
              <a:rPr lang="bs-Latn-BA" b="1" dirty="0" smtClean="0"/>
              <a:t>11620</a:t>
            </a:r>
          </a:p>
          <a:p>
            <a:endParaRPr lang="bs-Latn-BA" sz="1800" dirty="0" smtClean="0"/>
          </a:p>
          <a:p>
            <a:r>
              <a:rPr lang="bs-Latn-BA" sz="1800" dirty="0" smtClean="0"/>
              <a:t>Sarajevo, 18.12. 2017.</a:t>
            </a:r>
          </a:p>
          <a:p>
            <a:r>
              <a:rPr lang="bs-Latn-BA" sz="1800" dirty="0" smtClean="0"/>
              <a:t>Prof. dr. Senada Dizdar</a:t>
            </a:r>
          </a:p>
          <a:p>
            <a:r>
              <a:rPr lang="bs-Latn-BA" sz="1800" dirty="0" smtClean="0"/>
              <a:t>Filozofski fakultet Univerziteta u Sarajevu</a:t>
            </a:r>
            <a:endParaRPr lang="bs-Latn-BA" sz="1800" dirty="0"/>
          </a:p>
        </p:txBody>
      </p:sp>
      <p:pic>
        <p:nvPicPr>
          <p:cNvPr id="5" name="Picture 4" descr="C:\Users\3\AppData\Local\Microsoft\Windows\INetCache\Content.Outlook\F0AGSQZJ\lnss-logo (2).png"/>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6019800" y="0"/>
            <a:ext cx="2641481" cy="1010365"/>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23761" y="1187346"/>
            <a:ext cx="1193681" cy="1193680"/>
          </a:xfrm>
          <a:prstGeom prst="rect">
            <a:avLst/>
          </a:prstGeom>
        </p:spPr>
      </p:pic>
      <p:pic>
        <p:nvPicPr>
          <p:cNvPr id="7" name="Picture 2"/>
          <p:cNvPicPr>
            <a:picLocks noChangeAspect="1" noChangeArrowheads="1"/>
          </p:cNvPicPr>
          <p:nvPr/>
        </p:nvPicPr>
        <p:blipFill>
          <a:blip r:embed="rId5" cstate="print">
            <a:clrChange>
              <a:clrFrom>
                <a:srgbClr val="FEFFFF"/>
              </a:clrFrom>
              <a:clrTo>
                <a:srgbClr val="FEFFFF">
                  <a:alpha val="0"/>
                </a:srgbClr>
              </a:clrTo>
            </a:clrChange>
            <a:extLst>
              <a:ext uri="{28A0092B-C50C-407E-A947-70E740481C1C}">
                <a14:useLocalDpi xmlns:a14="http://schemas.microsoft.com/office/drawing/2010/main" xmlns="" val="0"/>
              </a:ext>
            </a:extLst>
          </a:blip>
          <a:srcRect/>
          <a:stretch>
            <a:fillRect/>
          </a:stretch>
        </p:blipFill>
        <p:spPr bwMode="auto">
          <a:xfrm>
            <a:off x="2971800" y="152400"/>
            <a:ext cx="2681287" cy="928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600" dirty="0" smtClean="0"/>
              <a:t>Evaluacija biblioteke kao sistemA</a:t>
            </a:r>
            <a:endParaRPr lang="hr-HR" sz="3600" dirty="0"/>
          </a:p>
        </p:txBody>
      </p:sp>
      <p:sp>
        <p:nvSpPr>
          <p:cNvPr id="3" name="Content Placeholder 2"/>
          <p:cNvSpPr>
            <a:spLocks noGrp="1"/>
          </p:cNvSpPr>
          <p:nvPr>
            <p:ph idx="1"/>
          </p:nvPr>
        </p:nvSpPr>
        <p:spPr/>
        <p:txBody>
          <a:bodyPr>
            <a:normAutofit/>
          </a:bodyPr>
          <a:lstStyle/>
          <a:p>
            <a:r>
              <a:rPr lang="hr-HR" dirty="0" smtClean="0">
                <a:latin typeface="Trebuchet MS" pitchFamily="34" charset="0"/>
              </a:rPr>
              <a:t>1. Ulazni podaci (</a:t>
            </a:r>
            <a:r>
              <a:rPr lang="vi-VN" dirty="0"/>
              <a:t>uloženi izvori; materijalni </a:t>
            </a:r>
            <a:r>
              <a:rPr lang="vi-VN" dirty="0" smtClean="0"/>
              <a:t>i</a:t>
            </a:r>
            <a:r>
              <a:rPr lang="hr-HR" dirty="0" smtClean="0">
                <a:latin typeface="Trebuchet MS" pitchFamily="34" charset="0"/>
              </a:rPr>
              <a:t> </a:t>
            </a:r>
            <a:r>
              <a:rPr lang="vi-VN" dirty="0" smtClean="0"/>
              <a:t>ljudski </a:t>
            </a:r>
            <a:r>
              <a:rPr lang="vi-VN" dirty="0"/>
              <a:t>(financije, osoblje, građa, zgrada </a:t>
            </a:r>
            <a:r>
              <a:rPr lang="vi-VN" dirty="0" smtClean="0"/>
              <a:t>i</a:t>
            </a:r>
            <a:r>
              <a:rPr lang="hr-HR" dirty="0" smtClean="0">
                <a:latin typeface="Trebuchet MS" pitchFamily="34" charset="0"/>
              </a:rPr>
              <a:t> </a:t>
            </a:r>
            <a:r>
              <a:rPr lang="vi-VN" dirty="0" smtClean="0"/>
              <a:t>oprema)</a:t>
            </a:r>
            <a:endParaRPr lang="hr-HR" dirty="0" smtClean="0">
              <a:latin typeface="Trebuchet MS" pitchFamily="34" charset="0"/>
            </a:endParaRPr>
          </a:p>
          <a:p>
            <a:r>
              <a:rPr lang="hr-HR" dirty="0" smtClean="0">
                <a:latin typeface="Trebuchet MS" pitchFamily="34" charset="0"/>
              </a:rPr>
              <a:t>2. P</a:t>
            </a:r>
            <a:r>
              <a:rPr lang="vi-VN" dirty="0" smtClean="0"/>
              <a:t>rocesi </a:t>
            </a:r>
            <a:r>
              <a:rPr lang="vi-VN" dirty="0"/>
              <a:t>- aktivnosti s kojima </a:t>
            </a:r>
            <a:r>
              <a:rPr lang="hr-HR" dirty="0" smtClean="0">
                <a:latin typeface="Trebuchet MS" pitchFamily="34" charset="0"/>
              </a:rPr>
              <a:t>biblioteka </a:t>
            </a:r>
            <a:r>
              <a:rPr lang="vi-VN" dirty="0" smtClean="0"/>
              <a:t>mijenja </a:t>
            </a:r>
            <a:r>
              <a:rPr lang="vi-VN" dirty="0"/>
              <a:t>izvore u izlazne </a:t>
            </a:r>
            <a:r>
              <a:rPr lang="vi-VN" dirty="0" smtClean="0"/>
              <a:t>proizvode</a:t>
            </a:r>
            <a:r>
              <a:rPr lang="hr-HR" dirty="0" smtClean="0">
                <a:latin typeface="Trebuchet MS" pitchFamily="34" charset="0"/>
              </a:rPr>
              <a:t> </a:t>
            </a:r>
            <a:r>
              <a:rPr lang="vi-VN" dirty="0" smtClean="0"/>
              <a:t>(nabava</a:t>
            </a:r>
            <a:r>
              <a:rPr lang="vi-VN" dirty="0"/>
              <a:t>, katalogizacija, </a:t>
            </a:r>
            <a:r>
              <a:rPr lang="vi-VN" dirty="0" smtClean="0"/>
              <a:t>informacijska</a:t>
            </a:r>
            <a:r>
              <a:rPr lang="hr-HR" dirty="0" smtClean="0">
                <a:latin typeface="Trebuchet MS" pitchFamily="34" charset="0"/>
              </a:rPr>
              <a:t> </a:t>
            </a:r>
            <a:r>
              <a:rPr lang="vi-VN" dirty="0" smtClean="0"/>
              <a:t>djelatnost </a:t>
            </a:r>
            <a:r>
              <a:rPr lang="vi-VN" dirty="0"/>
              <a:t>i.sl.)</a:t>
            </a:r>
          </a:p>
          <a:p>
            <a:r>
              <a:rPr lang="hr-HR" dirty="0" smtClean="0">
                <a:latin typeface="Trebuchet MS" pitchFamily="34" charset="0"/>
              </a:rPr>
              <a:t>3. Izlazi  </a:t>
            </a:r>
            <a:r>
              <a:rPr lang="vi-VN" dirty="0" smtClean="0"/>
              <a:t>- </a:t>
            </a:r>
            <a:r>
              <a:rPr lang="vi-VN" dirty="0"/>
              <a:t>rezultati djelatnosti t.j. </a:t>
            </a:r>
            <a:r>
              <a:rPr lang="vi-VN" dirty="0" smtClean="0"/>
              <a:t>Izlazni</a:t>
            </a:r>
            <a:r>
              <a:rPr lang="hr-HR" dirty="0" smtClean="0">
                <a:latin typeface="Trebuchet MS" pitchFamily="34" charset="0"/>
              </a:rPr>
              <a:t> </a:t>
            </a:r>
            <a:r>
              <a:rPr lang="vi-VN" dirty="0" smtClean="0"/>
              <a:t>proizvodi</a:t>
            </a:r>
            <a:r>
              <a:rPr lang="vi-VN" dirty="0"/>
              <a:t>, rezultati rada (proizvodi </a:t>
            </a:r>
            <a:r>
              <a:rPr lang="vi-VN" dirty="0" smtClean="0"/>
              <a:t>i</a:t>
            </a:r>
            <a:r>
              <a:rPr lang="hr-HR" dirty="0" smtClean="0">
                <a:latin typeface="Trebuchet MS" pitchFamily="34" charset="0"/>
              </a:rPr>
              <a:t> </a:t>
            </a:r>
            <a:r>
              <a:rPr lang="vi-VN" dirty="0" smtClean="0"/>
              <a:t>usluge</a:t>
            </a:r>
            <a:r>
              <a:rPr lang="vi-VN" dirty="0"/>
              <a:t>); direktni rezultati </a:t>
            </a:r>
            <a:r>
              <a:rPr lang="vi-VN" dirty="0" smtClean="0"/>
              <a:t>interakcije</a:t>
            </a:r>
            <a:r>
              <a:rPr lang="hr-HR" dirty="0" smtClean="0">
                <a:latin typeface="Trebuchet MS" pitchFamily="34" charset="0"/>
              </a:rPr>
              <a:t> </a:t>
            </a:r>
            <a:r>
              <a:rPr lang="vi-VN" dirty="0" smtClean="0"/>
              <a:t>između </a:t>
            </a:r>
            <a:r>
              <a:rPr lang="hr-HR" dirty="0" smtClean="0">
                <a:latin typeface="Trebuchet MS" pitchFamily="34" charset="0"/>
              </a:rPr>
              <a:t>ulaza</a:t>
            </a:r>
            <a:r>
              <a:rPr lang="vi-VN" dirty="0" smtClean="0"/>
              <a:t> procesa</a:t>
            </a:r>
            <a:endParaRPr lang="hr-HR" dirty="0" smtClean="0">
              <a:latin typeface="Trebuchet MS" pitchFamily="34" charset="0"/>
            </a:endParaRPr>
          </a:p>
          <a:p>
            <a:r>
              <a:rPr lang="hr-HR" dirty="0" smtClean="0">
                <a:latin typeface="Trebuchet MS" pitchFamily="34" charset="0"/>
              </a:rPr>
              <a:t>4. Uticaji na </a:t>
            </a:r>
            <a:r>
              <a:rPr lang="hr-HR" dirty="0">
                <a:latin typeface="Trebuchet MS" pitchFamily="34" charset="0"/>
              </a:rPr>
              <a:t>okolinu tj. koristi </a:t>
            </a:r>
            <a:r>
              <a:rPr lang="hr-HR" dirty="0" smtClean="0">
                <a:latin typeface="Trebuchet MS" pitchFamily="34" charset="0"/>
              </a:rPr>
              <a:t>utjecaj </a:t>
            </a:r>
            <a:r>
              <a:rPr lang="hr-HR" dirty="0">
                <a:latin typeface="Trebuchet MS" pitchFamily="34" charset="0"/>
              </a:rPr>
              <a:t>rezultata poslovanja </a:t>
            </a:r>
            <a:r>
              <a:rPr lang="hr-HR" dirty="0" smtClean="0">
                <a:latin typeface="Trebuchet MS" pitchFamily="34" charset="0"/>
              </a:rPr>
              <a:t>biblioteke na promjenu </a:t>
            </a:r>
            <a:r>
              <a:rPr lang="hr-HR" dirty="0">
                <a:latin typeface="Trebuchet MS" pitchFamily="34" charset="0"/>
              </a:rPr>
              <a:t>okoline (korisnika i društva </a:t>
            </a:r>
            <a:r>
              <a:rPr lang="hr-HR" dirty="0" smtClean="0">
                <a:latin typeface="Trebuchet MS" pitchFamily="34" charset="0"/>
              </a:rPr>
              <a:t>u cjelini</a:t>
            </a:r>
            <a:r>
              <a:rPr lang="hr-HR" dirty="0">
                <a:latin typeface="Trebuchet MS" pitchFamily="34" charset="0"/>
              </a:rPr>
              <a:t>) </a:t>
            </a:r>
            <a:br>
              <a:rPr lang="hr-HR" dirty="0">
                <a:latin typeface="Trebuchet MS" pitchFamily="34" charset="0"/>
              </a:rPr>
            </a:br>
            <a:endParaRPr lang="hr-HR" dirty="0" smtClean="0">
              <a:latin typeface="Trebuchet MS" pitchFamily="34" charset="0"/>
            </a:endParaRPr>
          </a:p>
          <a:p>
            <a:endParaRPr lang="hr-HR" dirty="0"/>
          </a:p>
        </p:txBody>
      </p:sp>
      <p:sp>
        <p:nvSpPr>
          <p:cNvPr id="4" name="Date Placeholder 3"/>
          <p:cNvSpPr>
            <a:spLocks noGrp="1"/>
          </p:cNvSpPr>
          <p:nvPr>
            <p:ph type="dt" sz="half" idx="10"/>
          </p:nvPr>
        </p:nvSpPr>
        <p:spPr/>
        <p:txBody>
          <a:bodyPr/>
          <a:lstStyle/>
          <a:p>
            <a:r>
              <a:rPr lang="en-US" smtClean="0"/>
              <a:t>00 / 00 / 2017</a:t>
            </a:r>
            <a:endParaRPr lang="en-US"/>
          </a:p>
        </p:txBody>
      </p:sp>
      <p:sp>
        <p:nvSpPr>
          <p:cNvPr id="5" name="Footer Placeholder 4"/>
          <p:cNvSpPr>
            <a:spLocks noGrp="1"/>
          </p:cNvSpPr>
          <p:nvPr>
            <p:ph type="ftr" sz="quarter" idx="11"/>
          </p:nvPr>
        </p:nvSpPr>
        <p:spPr/>
        <p:txBody>
          <a:bodyPr/>
          <a:lstStyle/>
          <a:p>
            <a:r>
              <a:rPr lang="en-US" smtClean="0"/>
              <a:t>561987-EPP-1-2015-1-IE-EPPKA2-CBHE-JP</a:t>
            </a:r>
            <a:endParaRPr lang="en-US"/>
          </a:p>
        </p:txBody>
      </p:sp>
      <p:sp>
        <p:nvSpPr>
          <p:cNvPr id="6" name="Slide Number Placeholder 5"/>
          <p:cNvSpPr>
            <a:spLocks noGrp="1"/>
          </p:cNvSpPr>
          <p:nvPr>
            <p:ph type="sldNum" sz="quarter" idx="12"/>
          </p:nvPr>
        </p:nvSpPr>
        <p:spPr/>
        <p:txBody>
          <a:bodyPr/>
          <a:lstStyle/>
          <a:p>
            <a:fld id="{CE430130-0E00-46FB-ACC8-D1179FB2C54A}" type="slidenum">
              <a:rPr lang="en-US" smtClean="0"/>
              <a:pPr/>
              <a:t>10</a:t>
            </a:fld>
            <a:endParaRPr lang="en-US"/>
          </a:p>
        </p:txBody>
      </p:sp>
    </p:spTree>
    <p:extLst>
      <p:ext uri="{BB962C8B-B14F-4D97-AF65-F5344CB8AC3E}">
        <p14:creationId xmlns:p14="http://schemas.microsoft.com/office/powerpoint/2010/main" xmlns="" val="8476733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sz="3200" dirty="0" smtClean="0"/>
              <a:t>Izjave, planovi i politike razvoja biblioteke</a:t>
            </a:r>
            <a:endParaRPr lang="bs-Latn-BA" sz="3200" dirty="0"/>
          </a:p>
        </p:txBody>
      </p:sp>
      <p:graphicFrame>
        <p:nvGraphicFramePr>
          <p:cNvPr id="8" name="Content Placeholder 7"/>
          <p:cNvGraphicFramePr>
            <a:graphicFrameLocks noGrp="1"/>
          </p:cNvGraphicFramePr>
          <p:nvPr>
            <p:ph idx="1"/>
          </p:nvPr>
        </p:nvGraphicFramePr>
        <p:xfrm>
          <a:off x="768350" y="2286000"/>
          <a:ext cx="7289800" cy="3316224"/>
        </p:xfrm>
        <a:graphic>
          <a:graphicData uri="http://schemas.openxmlformats.org/drawingml/2006/table">
            <a:tbl>
              <a:tblPr firstRow="1" bandRow="1">
                <a:tableStyleId>{5C22544A-7EE6-4342-B048-85BDC9FD1C3A}</a:tableStyleId>
              </a:tblPr>
              <a:tblGrid>
                <a:gridCol w="3089270"/>
                <a:gridCol w="4200530"/>
              </a:tblGrid>
              <a:tr h="370840">
                <a:tc>
                  <a:txBody>
                    <a:bodyPr/>
                    <a:lstStyle/>
                    <a:p>
                      <a:pPr>
                        <a:lnSpc>
                          <a:spcPct val="115000"/>
                        </a:lnSpc>
                        <a:spcAft>
                          <a:spcPts val="0"/>
                        </a:spcAft>
                      </a:pPr>
                      <a:r>
                        <a:rPr lang="bs-Latn-BA" sz="2400" dirty="0">
                          <a:latin typeface="Times New Roman" pitchFamily="18" charset="0"/>
                          <a:ea typeface="Times New Roman"/>
                          <a:cs typeface="Times New Roman" pitchFamily="18" charset="0"/>
                        </a:rPr>
                        <a:t>ISO 9001:2000 </a:t>
                      </a:r>
                    </a:p>
                  </a:txBody>
                  <a:tcPr marL="68580" marR="68580" marT="0" marB="0"/>
                </a:tc>
                <a:tc>
                  <a:txBody>
                    <a:bodyPr/>
                    <a:lstStyle/>
                    <a:p>
                      <a:pPr>
                        <a:lnSpc>
                          <a:spcPct val="115000"/>
                        </a:lnSpc>
                        <a:spcAft>
                          <a:spcPts val="0"/>
                        </a:spcAft>
                      </a:pPr>
                      <a:r>
                        <a:rPr lang="bs-Latn-BA" sz="2400" dirty="0">
                          <a:latin typeface="Times New Roman" pitchFamily="18" charset="0"/>
                          <a:ea typeface="Times New Roman"/>
                          <a:cs typeface="Times New Roman" pitchFamily="18" charset="0"/>
                        </a:rPr>
                        <a:t>Vrsta određenja</a:t>
                      </a:r>
                    </a:p>
                  </a:txBody>
                  <a:tcPr marL="68580" marR="68580" marT="0" marB="0"/>
                </a:tc>
              </a:tr>
              <a:tr h="370840">
                <a:tc>
                  <a:txBody>
                    <a:bodyPr/>
                    <a:lstStyle/>
                    <a:p>
                      <a:pPr>
                        <a:lnSpc>
                          <a:spcPct val="115000"/>
                        </a:lnSpc>
                        <a:spcAft>
                          <a:spcPts val="0"/>
                        </a:spcAft>
                      </a:pPr>
                      <a:r>
                        <a:rPr lang="bs-Latn-BA" sz="2000" dirty="0">
                          <a:latin typeface="Times New Roman" pitchFamily="18" charset="0"/>
                          <a:ea typeface="Times New Roman"/>
                          <a:cs typeface="Times New Roman" pitchFamily="18" charset="0"/>
                        </a:rPr>
                        <a:t>Misija</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s-Latn-BA" sz="2000" dirty="0" smtClean="0">
                          <a:latin typeface="Times New Roman" pitchFamily="18" charset="0"/>
                          <a:ea typeface="Times New Roman"/>
                          <a:cs typeface="Times New Roman" pitchFamily="18" charset="0"/>
                        </a:rPr>
                        <a:t>Određenje organizacije </a:t>
                      </a:r>
                    </a:p>
                    <a:p>
                      <a:pPr marL="0" marR="0" indent="0" algn="l" defTabSz="914400" rtl="0" eaLnBrk="1" fontAlgn="auto" latinLnBrk="0" hangingPunct="1">
                        <a:lnSpc>
                          <a:spcPct val="100000"/>
                        </a:lnSpc>
                        <a:spcBef>
                          <a:spcPts val="0"/>
                        </a:spcBef>
                        <a:spcAft>
                          <a:spcPts val="0"/>
                        </a:spcAft>
                        <a:buClrTx/>
                        <a:buSzTx/>
                        <a:buFontTx/>
                        <a:buNone/>
                        <a:tabLst/>
                        <a:defRPr/>
                      </a:pPr>
                      <a:endParaRPr lang="bs-Latn-BA" sz="2000" dirty="0" smtClean="0"/>
                    </a:p>
                  </a:txBody>
                  <a:tcPr/>
                </a:tc>
              </a:tr>
              <a:tr h="370840">
                <a:tc>
                  <a:txBody>
                    <a:bodyPr/>
                    <a:lstStyle/>
                    <a:p>
                      <a:pPr>
                        <a:lnSpc>
                          <a:spcPct val="115000"/>
                        </a:lnSpc>
                        <a:spcAft>
                          <a:spcPts val="0"/>
                        </a:spcAft>
                      </a:pPr>
                      <a:r>
                        <a:rPr lang="bs-Latn-BA" sz="2000" dirty="0">
                          <a:latin typeface="Times New Roman" pitchFamily="18" charset="0"/>
                          <a:ea typeface="Times New Roman"/>
                          <a:cs typeface="Times New Roman" pitchFamily="18" charset="0"/>
                        </a:rPr>
                        <a:t>Vizija </a:t>
                      </a:r>
                    </a:p>
                  </a:txBody>
                  <a:tcPr marL="68580" marR="68580" marT="0" marB="0"/>
                </a:tc>
                <a:tc>
                  <a:txBody>
                    <a:bodyPr/>
                    <a:lstStyle/>
                    <a:p>
                      <a:endParaRPr lang="bs-Latn-BA" sz="2000" dirty="0"/>
                    </a:p>
                  </a:txBody>
                  <a:tcPr/>
                </a:tc>
              </a:tr>
              <a:tr h="370840">
                <a:tc>
                  <a:txBody>
                    <a:bodyPr/>
                    <a:lstStyle/>
                    <a:p>
                      <a:pPr>
                        <a:lnSpc>
                          <a:spcPct val="115000"/>
                        </a:lnSpc>
                        <a:spcAft>
                          <a:spcPts val="0"/>
                        </a:spcAft>
                      </a:pPr>
                      <a:r>
                        <a:rPr lang="bs-Latn-BA" sz="2000" dirty="0" smtClean="0">
                          <a:latin typeface="Times New Roman" pitchFamily="18" charset="0"/>
                          <a:ea typeface="Times New Roman"/>
                          <a:cs typeface="Times New Roman" pitchFamily="18" charset="0"/>
                        </a:rPr>
                        <a:t>Strategija</a:t>
                      </a:r>
                      <a:endParaRPr lang="bs-Latn-BA" sz="2000" dirty="0">
                        <a:latin typeface="Times New Roman" pitchFamily="18" charset="0"/>
                        <a:ea typeface="Times New Roman"/>
                        <a:cs typeface="Times New Roman"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s-Latn-BA" sz="2000" kern="1200" dirty="0" smtClean="0">
                          <a:solidFill>
                            <a:schemeClr val="dk1"/>
                          </a:solidFill>
                          <a:latin typeface="Times New Roman" pitchFamily="18" charset="0"/>
                          <a:ea typeface="+mn-ea"/>
                          <a:cs typeface="Times New Roman" pitchFamily="18" charset="0"/>
                        </a:rPr>
                        <a:t>Određenje sistema kvalitete organizacije</a:t>
                      </a:r>
                      <a:endParaRPr lang="bs-Latn-BA" sz="2000" dirty="0" smtClean="0">
                        <a:latin typeface="Times New Roman" pitchFamily="18" charset="0"/>
                        <a:cs typeface="Times New Roman" pitchFamily="18" charset="0"/>
                      </a:endParaRPr>
                    </a:p>
                    <a:p>
                      <a:endParaRPr lang="bs-Latn-BA" sz="2000" dirty="0"/>
                    </a:p>
                  </a:txBody>
                  <a:tcPr/>
                </a:tc>
              </a:tr>
              <a:tr h="370840">
                <a:tc>
                  <a:txBody>
                    <a:bodyPr/>
                    <a:lstStyle/>
                    <a:p>
                      <a:pPr>
                        <a:lnSpc>
                          <a:spcPct val="115000"/>
                        </a:lnSpc>
                        <a:spcAft>
                          <a:spcPts val="0"/>
                        </a:spcAft>
                      </a:pPr>
                      <a:r>
                        <a:rPr lang="bs-Latn-BA" sz="2000" dirty="0">
                          <a:latin typeface="Times New Roman" pitchFamily="18" charset="0"/>
                          <a:ea typeface="Times New Roman"/>
                          <a:cs typeface="Times New Roman" pitchFamily="18" charset="0"/>
                        </a:rPr>
                        <a:t>Politika kvalitete</a:t>
                      </a:r>
                    </a:p>
                  </a:txBody>
                  <a:tcPr marL="68580" marR="68580" marT="0" marB="0"/>
                </a:tc>
                <a:tc>
                  <a:txBody>
                    <a:bodyPr/>
                    <a:lstStyle/>
                    <a:p>
                      <a:endParaRPr lang="bs-Latn-BA" sz="2000" dirty="0"/>
                    </a:p>
                  </a:txBody>
                  <a:tcPr/>
                </a:tc>
              </a:tr>
              <a:tr h="370840">
                <a:tc>
                  <a:txBody>
                    <a:bodyPr/>
                    <a:lstStyle/>
                    <a:p>
                      <a:pPr>
                        <a:lnSpc>
                          <a:spcPct val="115000"/>
                        </a:lnSpc>
                        <a:spcAft>
                          <a:spcPts val="0"/>
                        </a:spcAft>
                      </a:pPr>
                      <a:r>
                        <a:rPr lang="bs-Latn-BA" sz="2000" dirty="0">
                          <a:latin typeface="Times New Roman" pitchFamily="18" charset="0"/>
                          <a:ea typeface="Times New Roman"/>
                          <a:cs typeface="Times New Roman" pitchFamily="18" charset="0"/>
                        </a:rPr>
                        <a:t>Ciljevi kvalitete</a:t>
                      </a:r>
                    </a:p>
                  </a:txBody>
                  <a:tcPr marL="68580" marR="68580" marT="0" marB="0"/>
                </a:tc>
                <a:tc>
                  <a:txBody>
                    <a:bodyPr/>
                    <a:lstStyle/>
                    <a:p>
                      <a:endParaRPr lang="bs-Latn-BA" sz="2000" dirty="0"/>
                    </a:p>
                  </a:txBody>
                  <a:tcPr/>
                </a:tc>
              </a:tr>
            </a:tbl>
          </a:graphicData>
        </a:graphic>
      </p:graphicFrame>
      <p:sp>
        <p:nvSpPr>
          <p:cNvPr id="4" name="Date Placeholder 3"/>
          <p:cNvSpPr>
            <a:spLocks noGrp="1"/>
          </p:cNvSpPr>
          <p:nvPr>
            <p:ph type="dt" sz="half" idx="10"/>
          </p:nvPr>
        </p:nvSpPr>
        <p:spPr/>
        <p:txBody>
          <a:bodyPr/>
          <a:lstStyle/>
          <a:p>
            <a:fld id="{1C94883D-9388-4BDC-91AD-F65484985929}" type="datetime1">
              <a:rPr lang="en-US" smtClean="0"/>
              <a:pPr/>
              <a:t>1/4/2018</a:t>
            </a:fld>
            <a:endParaRPr lang="en-US"/>
          </a:p>
        </p:txBody>
      </p:sp>
      <p:sp>
        <p:nvSpPr>
          <p:cNvPr id="5" name="Footer Placeholder 4"/>
          <p:cNvSpPr>
            <a:spLocks noGrp="1"/>
          </p:cNvSpPr>
          <p:nvPr>
            <p:ph type="ftr" sz="quarter" idx="11"/>
          </p:nvPr>
        </p:nvSpPr>
        <p:spPr/>
        <p:txBody>
          <a:bodyPr/>
          <a:lstStyle/>
          <a:p>
            <a:r>
              <a:rPr lang="en-US" smtClean="0"/>
              <a:t>561987-EPP-1-2015-1-IE-EPPKA2-CBHE-JP</a:t>
            </a:r>
            <a:endParaRPr lang="en-US"/>
          </a:p>
        </p:txBody>
      </p:sp>
      <p:sp>
        <p:nvSpPr>
          <p:cNvPr id="6" name="Slide Number Placeholder 5"/>
          <p:cNvSpPr>
            <a:spLocks noGrp="1"/>
          </p:cNvSpPr>
          <p:nvPr>
            <p:ph type="sldNum" sz="quarter" idx="12"/>
          </p:nvPr>
        </p:nvSpPr>
        <p:spPr/>
        <p:txBody>
          <a:bodyPr/>
          <a:lstStyle/>
          <a:p>
            <a:fld id="{CE430130-0E00-46FB-ACC8-D1179FB2C54A}" type="slidenum">
              <a:rPr lang="en-US" smtClean="0"/>
              <a:pPr/>
              <a:t>11</a:t>
            </a:fld>
            <a:endParaRPr lang="en-US"/>
          </a:p>
        </p:txBody>
      </p:sp>
    </p:spTree>
    <p:extLst>
      <p:ext uri="{BB962C8B-B14F-4D97-AF65-F5344CB8AC3E}">
        <p14:creationId xmlns:p14="http://schemas.microsoft.com/office/powerpoint/2010/main" xmlns="" val="28552556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sz="3600" dirty="0" smtClean="0"/>
              <a:t>Misija i Vizija na UNSA 2017.</a:t>
            </a:r>
            <a:endParaRPr lang="bs-Latn-BA" sz="3600" dirty="0"/>
          </a:p>
        </p:txBody>
      </p:sp>
      <p:graphicFrame>
        <p:nvGraphicFramePr>
          <p:cNvPr id="4" name="Content Placeholder 3"/>
          <p:cNvGraphicFramePr>
            <a:graphicFrameLocks noGrp="1"/>
          </p:cNvGraphicFramePr>
          <p:nvPr>
            <p:ph idx="1"/>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r>
              <a:rPr lang="sr-Latn-RS" smtClean="0"/>
              <a:t>8.9.2017</a:t>
            </a:r>
            <a:endParaRPr lang="bs-Latn-BA"/>
          </a:p>
        </p:txBody>
      </p:sp>
      <p:sp>
        <p:nvSpPr>
          <p:cNvPr id="5" name="Footer Placeholder 4"/>
          <p:cNvSpPr>
            <a:spLocks noGrp="1"/>
          </p:cNvSpPr>
          <p:nvPr>
            <p:ph type="ftr" sz="quarter" idx="11"/>
          </p:nvPr>
        </p:nvSpPr>
        <p:spPr/>
        <p:txBody>
          <a:bodyPr/>
          <a:lstStyle/>
          <a:p>
            <a:r>
              <a:rPr lang="bs-Latn-BA" smtClean="0"/>
              <a:t>NAD LNSS Okrugli sto 8.9.2017.</a:t>
            </a:r>
            <a:endParaRPr lang="bs-Latn-BA"/>
          </a:p>
        </p:txBody>
      </p:sp>
      <p:sp>
        <p:nvSpPr>
          <p:cNvPr id="6" name="Slide Number Placeholder 5"/>
          <p:cNvSpPr>
            <a:spLocks noGrp="1"/>
          </p:cNvSpPr>
          <p:nvPr>
            <p:ph type="sldNum" sz="quarter" idx="12"/>
          </p:nvPr>
        </p:nvSpPr>
        <p:spPr/>
        <p:txBody>
          <a:bodyPr/>
          <a:lstStyle/>
          <a:p>
            <a:fld id="{34E2B29C-20DF-4E21-BD55-BD3FE873F51C}" type="slidenum">
              <a:rPr lang="bs-Latn-BA" smtClean="0"/>
              <a:pPr/>
              <a:t>12</a:t>
            </a:fld>
            <a:endParaRPr lang="bs-Latn-BA"/>
          </a:p>
        </p:txBody>
      </p:sp>
    </p:spTree>
    <p:extLst>
      <p:ext uri="{BB962C8B-B14F-4D97-AF65-F5344CB8AC3E}">
        <p14:creationId xmlns:p14="http://schemas.microsoft.com/office/powerpoint/2010/main" xmlns="" val="419576627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ISO 2789 </a:t>
            </a:r>
            <a:r>
              <a:rPr lang="hr-HR" dirty="0"/>
              <a:t>&amp;</a:t>
            </a:r>
            <a:r>
              <a:rPr lang="hr-HR" dirty="0" smtClean="0"/>
              <a:t> ISO 11620</a:t>
            </a:r>
            <a:endParaRPr lang="hr-HR" dirty="0"/>
          </a:p>
        </p:txBody>
      </p:sp>
      <p:sp>
        <p:nvSpPr>
          <p:cNvPr id="3" name="Content Placeholder 2"/>
          <p:cNvSpPr>
            <a:spLocks noGrp="1"/>
          </p:cNvSpPr>
          <p:nvPr>
            <p:ph idx="1"/>
          </p:nvPr>
        </p:nvSpPr>
        <p:spPr/>
        <p:txBody>
          <a:bodyPr/>
          <a:lstStyle/>
          <a:p>
            <a:pPr lvl="8"/>
            <a:endParaRPr lang="hr-HR" dirty="0"/>
          </a:p>
        </p:txBody>
      </p:sp>
      <p:sp>
        <p:nvSpPr>
          <p:cNvPr id="4" name="Date Placeholder 3"/>
          <p:cNvSpPr>
            <a:spLocks noGrp="1"/>
          </p:cNvSpPr>
          <p:nvPr>
            <p:ph type="dt" sz="half" idx="10"/>
          </p:nvPr>
        </p:nvSpPr>
        <p:spPr/>
        <p:txBody>
          <a:bodyPr/>
          <a:lstStyle/>
          <a:p>
            <a:r>
              <a:rPr lang="en-US" smtClean="0"/>
              <a:t>00 / 00 / 2017</a:t>
            </a:r>
            <a:endParaRPr lang="en-US"/>
          </a:p>
        </p:txBody>
      </p:sp>
      <p:sp>
        <p:nvSpPr>
          <p:cNvPr id="5" name="Footer Placeholder 4"/>
          <p:cNvSpPr>
            <a:spLocks noGrp="1"/>
          </p:cNvSpPr>
          <p:nvPr>
            <p:ph type="ftr" sz="quarter" idx="11"/>
          </p:nvPr>
        </p:nvSpPr>
        <p:spPr/>
        <p:txBody>
          <a:bodyPr/>
          <a:lstStyle/>
          <a:p>
            <a:r>
              <a:rPr lang="en-US" smtClean="0"/>
              <a:t>561987-EPP-1-2015-1-IE-EPPKA2-CBHE-JP</a:t>
            </a:r>
            <a:endParaRPr lang="en-US"/>
          </a:p>
        </p:txBody>
      </p:sp>
      <p:sp>
        <p:nvSpPr>
          <p:cNvPr id="6" name="Slide Number Placeholder 5"/>
          <p:cNvSpPr>
            <a:spLocks noGrp="1"/>
          </p:cNvSpPr>
          <p:nvPr>
            <p:ph type="sldNum" sz="quarter" idx="12"/>
          </p:nvPr>
        </p:nvSpPr>
        <p:spPr/>
        <p:txBody>
          <a:bodyPr/>
          <a:lstStyle/>
          <a:p>
            <a:fld id="{CE430130-0E00-46FB-ACC8-D1179FB2C54A}" type="slidenum">
              <a:rPr lang="en-US" smtClean="0"/>
              <a:pPr/>
              <a:t>13</a:t>
            </a:fld>
            <a:endParaRPr lang="en-US"/>
          </a:p>
        </p:txBody>
      </p:sp>
      <p:sp>
        <p:nvSpPr>
          <p:cNvPr id="7" name="Oval 6"/>
          <p:cNvSpPr/>
          <p:nvPr/>
        </p:nvSpPr>
        <p:spPr>
          <a:xfrm>
            <a:off x="838200" y="1600200"/>
            <a:ext cx="1905000" cy="129540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r>
              <a:rPr lang="hr-HR" sz="1400" dirty="0"/>
              <a:t>TQM </a:t>
            </a:r>
            <a:r>
              <a:rPr lang="hr-HR" sz="1400" dirty="0" smtClean="0"/>
              <a:t>– </a:t>
            </a:r>
          </a:p>
          <a:p>
            <a:r>
              <a:rPr lang="hr-HR" sz="1400" dirty="0" smtClean="0"/>
              <a:t>ISO 9000, 9001, 9004...</a:t>
            </a:r>
            <a:endParaRPr lang="hr-HR" sz="1400" dirty="0"/>
          </a:p>
          <a:p>
            <a:r>
              <a:rPr lang="hr-HR" sz="1400" dirty="0" smtClean="0"/>
              <a:t>Benchmarking</a:t>
            </a:r>
            <a:endParaRPr lang="hr-HR" sz="1400" dirty="0"/>
          </a:p>
        </p:txBody>
      </p:sp>
      <p:sp>
        <p:nvSpPr>
          <p:cNvPr id="8" name="Oval 7"/>
          <p:cNvSpPr/>
          <p:nvPr/>
        </p:nvSpPr>
        <p:spPr>
          <a:xfrm>
            <a:off x="838200" y="2987842"/>
            <a:ext cx="2590800" cy="15240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hr-HR" dirty="0" smtClean="0"/>
              <a:t>Standardi za upravljanje informacijama </a:t>
            </a:r>
            <a:endParaRPr lang="hr-HR" dirty="0"/>
          </a:p>
        </p:txBody>
      </p:sp>
      <p:cxnSp>
        <p:nvCxnSpPr>
          <p:cNvPr id="10" name="Straight Connector 9"/>
          <p:cNvCxnSpPr/>
          <p:nvPr/>
        </p:nvCxnSpPr>
        <p:spPr>
          <a:xfrm>
            <a:off x="3733800" y="1676400"/>
            <a:ext cx="0" cy="3886200"/>
          </a:xfrm>
          <a:prstGeom prst="line">
            <a:avLst/>
          </a:prstGeom>
        </p:spPr>
        <p:style>
          <a:lnRef idx="3">
            <a:schemeClr val="accent5"/>
          </a:lnRef>
          <a:fillRef idx="0">
            <a:schemeClr val="accent5"/>
          </a:fillRef>
          <a:effectRef idx="2">
            <a:schemeClr val="accent5"/>
          </a:effectRef>
          <a:fontRef idx="minor">
            <a:schemeClr val="tx1"/>
          </a:fontRef>
        </p:style>
      </p:cxnSp>
      <p:cxnSp>
        <p:nvCxnSpPr>
          <p:cNvPr id="12" name="Straight Connector 11"/>
          <p:cNvCxnSpPr/>
          <p:nvPr/>
        </p:nvCxnSpPr>
        <p:spPr>
          <a:xfrm>
            <a:off x="3733800" y="5562600"/>
            <a:ext cx="4648200" cy="0"/>
          </a:xfrm>
          <a:prstGeom prst="line">
            <a:avLst/>
          </a:prstGeom>
        </p:spPr>
        <p:style>
          <a:lnRef idx="3">
            <a:schemeClr val="accent6"/>
          </a:lnRef>
          <a:fillRef idx="0">
            <a:schemeClr val="accent6"/>
          </a:fillRef>
          <a:effectRef idx="2">
            <a:schemeClr val="accent6"/>
          </a:effectRef>
          <a:fontRef idx="minor">
            <a:schemeClr val="tx1"/>
          </a:fontRef>
        </p:style>
      </p:cxnSp>
      <p:sp>
        <p:nvSpPr>
          <p:cNvPr id="13" name="Oval 12"/>
          <p:cNvSpPr/>
          <p:nvPr/>
        </p:nvSpPr>
        <p:spPr>
          <a:xfrm>
            <a:off x="3733800" y="4343400"/>
            <a:ext cx="1524000" cy="914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hr-HR" dirty="0" smtClean="0"/>
              <a:t>ISO 2789</a:t>
            </a:r>
            <a:endParaRPr lang="hr-HR" dirty="0"/>
          </a:p>
        </p:txBody>
      </p:sp>
      <p:sp>
        <p:nvSpPr>
          <p:cNvPr id="14" name="Oval 13"/>
          <p:cNvSpPr/>
          <p:nvPr/>
        </p:nvSpPr>
        <p:spPr>
          <a:xfrm>
            <a:off x="5105400" y="3124200"/>
            <a:ext cx="1524000" cy="99060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hr-HR" dirty="0" smtClean="0"/>
              <a:t>ISO 11620</a:t>
            </a:r>
            <a:endParaRPr lang="hr-HR" dirty="0"/>
          </a:p>
        </p:txBody>
      </p:sp>
      <p:sp>
        <p:nvSpPr>
          <p:cNvPr id="15" name="Oval 14"/>
          <p:cNvSpPr/>
          <p:nvPr/>
        </p:nvSpPr>
        <p:spPr>
          <a:xfrm>
            <a:off x="5334000" y="1828800"/>
            <a:ext cx="1752600" cy="114300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hr-HR" dirty="0" smtClean="0"/>
              <a:t>Javna politika i evaluacija</a:t>
            </a:r>
            <a:endParaRPr lang="hr-HR" dirty="0"/>
          </a:p>
        </p:txBody>
      </p:sp>
      <p:sp>
        <p:nvSpPr>
          <p:cNvPr id="16" name="Oval 15"/>
          <p:cNvSpPr/>
          <p:nvPr/>
        </p:nvSpPr>
        <p:spPr>
          <a:xfrm>
            <a:off x="6667500" y="1070811"/>
            <a:ext cx="2057400" cy="114300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hr-HR" dirty="0" smtClean="0"/>
              <a:t>Upravljački alati</a:t>
            </a:r>
            <a:endParaRPr lang="hr-HR" dirty="0"/>
          </a:p>
        </p:txBody>
      </p:sp>
      <p:sp>
        <p:nvSpPr>
          <p:cNvPr id="9" name="Oval 8"/>
          <p:cNvSpPr/>
          <p:nvPr/>
        </p:nvSpPr>
        <p:spPr>
          <a:xfrm>
            <a:off x="228600" y="4800600"/>
            <a:ext cx="3047999" cy="167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r>
              <a:rPr lang="en-US" dirty="0"/>
              <a:t> </a:t>
            </a:r>
            <a:r>
              <a:rPr lang="en-US" sz="1200" dirty="0"/>
              <a:t>ISO 30301:2011, Information and documentation – Management systems for </a:t>
            </a:r>
            <a:r>
              <a:rPr lang="en-US" sz="1200" dirty="0" smtClean="0"/>
              <a:t>records</a:t>
            </a:r>
            <a:r>
              <a:rPr lang="hr-HR" sz="1200" dirty="0" smtClean="0"/>
              <a:t> </a:t>
            </a:r>
            <a:r>
              <a:rPr lang="en-US" sz="1200" dirty="0" smtClean="0"/>
              <a:t> </a:t>
            </a:r>
            <a:r>
              <a:rPr lang="en-US" sz="1200" dirty="0"/>
              <a:t>Requirements</a:t>
            </a:r>
          </a:p>
          <a:p>
            <a:r>
              <a:rPr lang="en-US" sz="1200" dirty="0"/>
              <a:t>2. ISO 22301:2012, Societal security – Business continuity management systems – Requirements </a:t>
            </a:r>
            <a:endParaRPr lang="hr-HR" sz="1200" dirty="0"/>
          </a:p>
        </p:txBody>
      </p:sp>
      <p:cxnSp>
        <p:nvCxnSpPr>
          <p:cNvPr id="19" name="Straight Arrow Connector 18"/>
          <p:cNvCxnSpPr/>
          <p:nvPr/>
        </p:nvCxnSpPr>
        <p:spPr>
          <a:xfrm flipV="1">
            <a:off x="3733800" y="1676400"/>
            <a:ext cx="0" cy="388620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a:off x="3733800" y="5562600"/>
            <a:ext cx="4648200" cy="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sp>
        <p:nvSpPr>
          <p:cNvPr id="20" name="Left-Right Arrow 19"/>
          <p:cNvSpPr/>
          <p:nvPr/>
        </p:nvSpPr>
        <p:spPr>
          <a:xfrm rot="18279817">
            <a:off x="4736410" y="3863942"/>
            <a:ext cx="807056" cy="484632"/>
          </a:xfrm>
          <a:prstGeom prst="lef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4" name="Curved Up Arrow 23"/>
          <p:cNvSpPr/>
          <p:nvPr/>
        </p:nvSpPr>
        <p:spPr>
          <a:xfrm rot="18368330">
            <a:off x="6434132" y="2758441"/>
            <a:ext cx="1216152" cy="731520"/>
          </a:xfrm>
          <a:prstGeom prst="curvedUpArrow">
            <a:avLst>
              <a:gd name="adj1" fmla="val 25000"/>
              <a:gd name="adj2" fmla="val 5165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26" name="Curved Right Arrow 25"/>
          <p:cNvSpPr/>
          <p:nvPr/>
        </p:nvSpPr>
        <p:spPr>
          <a:xfrm rot="3463585">
            <a:off x="5240442" y="7221"/>
            <a:ext cx="731520" cy="3049310"/>
          </a:xfrm>
          <a:prstGeom prst="curv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hr-HR">
              <a:solidFill>
                <a:schemeClr val="tx1"/>
              </a:solidFill>
            </a:endParaRPr>
          </a:p>
        </p:txBody>
      </p:sp>
      <p:sp>
        <p:nvSpPr>
          <p:cNvPr id="29" name="Curved Up Arrow 28"/>
          <p:cNvSpPr/>
          <p:nvPr/>
        </p:nvSpPr>
        <p:spPr>
          <a:xfrm rot="18658458">
            <a:off x="7387639" y="2154464"/>
            <a:ext cx="1276363" cy="5554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30" name="Rectangle 29"/>
          <p:cNvSpPr/>
          <p:nvPr/>
        </p:nvSpPr>
        <p:spPr>
          <a:xfrm>
            <a:off x="4267200" y="5562600"/>
            <a:ext cx="4114800" cy="3048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hr-HR" dirty="0" smtClean="0"/>
              <a:t>Veze koje treba pronaći </a:t>
            </a:r>
            <a:endParaRPr lang="hr-HR" dirty="0"/>
          </a:p>
        </p:txBody>
      </p:sp>
      <p:sp>
        <p:nvSpPr>
          <p:cNvPr id="31" name="Rectangle 30"/>
          <p:cNvSpPr/>
          <p:nvPr/>
        </p:nvSpPr>
        <p:spPr>
          <a:xfrm rot="16200000">
            <a:off x="2819400" y="2705100"/>
            <a:ext cx="1371600"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hr-HR" dirty="0" smtClean="0"/>
              <a:t>kvalitet</a:t>
            </a:r>
            <a:endParaRPr lang="hr-HR" dirty="0"/>
          </a:p>
        </p:txBody>
      </p:sp>
      <p:sp>
        <p:nvSpPr>
          <p:cNvPr id="11" name="Curved Right Arrow 10"/>
          <p:cNvSpPr/>
          <p:nvPr/>
        </p:nvSpPr>
        <p:spPr>
          <a:xfrm>
            <a:off x="304800" y="2247900"/>
            <a:ext cx="533400" cy="1371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17" name="Curved Right Arrow 16"/>
          <p:cNvSpPr/>
          <p:nvPr/>
        </p:nvSpPr>
        <p:spPr>
          <a:xfrm>
            <a:off x="228600" y="3636535"/>
            <a:ext cx="609600" cy="139266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23" name="Curved Down Arrow 22"/>
          <p:cNvSpPr/>
          <p:nvPr/>
        </p:nvSpPr>
        <p:spPr>
          <a:xfrm>
            <a:off x="2743200" y="1981200"/>
            <a:ext cx="1967922"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Tree>
    <p:extLst>
      <p:ext uri="{BB962C8B-B14F-4D97-AF65-F5344CB8AC3E}">
        <p14:creationId xmlns:p14="http://schemas.microsoft.com/office/powerpoint/2010/main" xmlns="" val="3399005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319784"/>
          </a:xfrm>
        </p:spPr>
        <p:txBody>
          <a:bodyPr>
            <a:normAutofit/>
          </a:bodyPr>
          <a:lstStyle/>
          <a:p>
            <a:r>
              <a:rPr lang="hr-HR" sz="3600" dirty="0"/>
              <a:t>Koji su kvaliteti </a:t>
            </a:r>
            <a:r>
              <a:rPr lang="hr-HR" sz="3600" dirty="0" smtClean="0"/>
              <a:t>najvažniji </a:t>
            </a:r>
            <a:r>
              <a:rPr lang="hr-HR" sz="3600" dirty="0"/>
              <a:t>za procjenu biblioteka</a:t>
            </a:r>
          </a:p>
        </p:txBody>
      </p:sp>
      <p:sp>
        <p:nvSpPr>
          <p:cNvPr id="3" name="Content Placeholder 2"/>
          <p:cNvSpPr>
            <a:spLocks noGrp="1"/>
          </p:cNvSpPr>
          <p:nvPr>
            <p:ph idx="1"/>
          </p:nvPr>
        </p:nvSpPr>
        <p:spPr>
          <a:xfrm>
            <a:off x="768096" y="1981200"/>
            <a:ext cx="7290055" cy="4328160"/>
          </a:xfrm>
        </p:spPr>
        <p:txBody>
          <a:bodyPr>
            <a:normAutofit/>
          </a:bodyPr>
          <a:lstStyle/>
          <a:p>
            <a:r>
              <a:rPr lang="hr-HR" sz="2400" dirty="0" smtClean="0"/>
              <a:t>Autori </a:t>
            </a:r>
            <a:r>
              <a:rPr lang="hr-HR" sz="2400" dirty="0"/>
              <a:t>nisu saglasni </a:t>
            </a:r>
            <a:r>
              <a:rPr lang="hr-HR" sz="2400" dirty="0" smtClean="0"/>
              <a:t>šta se evaluira!</a:t>
            </a:r>
          </a:p>
          <a:p>
            <a:pPr marL="0" indent="0">
              <a:buNone/>
            </a:pPr>
            <a:r>
              <a:rPr lang="hr-HR" sz="2400" dirty="0" smtClean="0"/>
              <a:t>1. Tehnički kvaliteti, mehanički </a:t>
            </a:r>
            <a:r>
              <a:rPr lang="hr-HR" sz="2400" dirty="0"/>
              <a:t>i </a:t>
            </a:r>
            <a:r>
              <a:rPr lang="hr-HR" sz="2400" dirty="0" smtClean="0"/>
              <a:t>proceduralni aspekti </a:t>
            </a:r>
            <a:r>
              <a:rPr lang="hr-HR" sz="2400" dirty="0"/>
              <a:t>koji će osigurati da </a:t>
            </a:r>
            <a:r>
              <a:rPr lang="hr-HR" sz="2400" dirty="0" smtClean="0"/>
              <a:t>servis obavlja djelotvorno svoju funkciju. </a:t>
            </a:r>
          </a:p>
          <a:p>
            <a:pPr marL="0" indent="0">
              <a:buNone/>
            </a:pPr>
            <a:r>
              <a:rPr lang="hr-HR" sz="2400" dirty="0" smtClean="0"/>
              <a:t>2. Kvaliteta </a:t>
            </a:r>
            <a:r>
              <a:rPr lang="hr-HR" sz="2400" dirty="0"/>
              <a:t>za </a:t>
            </a:r>
            <a:r>
              <a:rPr lang="hr-HR" sz="2400" dirty="0" smtClean="0"/>
              <a:t>korisnika se </a:t>
            </a:r>
            <a:r>
              <a:rPr lang="hr-HR" sz="2400" dirty="0"/>
              <a:t>odnosi </a:t>
            </a:r>
            <a:r>
              <a:rPr lang="hr-HR" sz="2400" dirty="0" smtClean="0"/>
              <a:t>na </a:t>
            </a:r>
            <a:r>
              <a:rPr lang="hr-HR" sz="2400" dirty="0"/>
              <a:t>korisničku percepciju pružene usluga i uključuje one faktore za koje korisnici smatraju da su važni</a:t>
            </a:r>
            <a:r>
              <a:rPr lang="hr-HR" sz="2400" dirty="0" smtClean="0"/>
              <a:t>. </a:t>
            </a:r>
            <a:r>
              <a:rPr lang="hr-HR" sz="2400" dirty="0"/>
              <a:t>Na taj način kvaliteta je interakcija </a:t>
            </a:r>
            <a:r>
              <a:rPr lang="hr-HR" sz="2400" dirty="0" smtClean="0"/>
              <a:t>između </a:t>
            </a:r>
            <a:r>
              <a:rPr lang="hr-HR" sz="2400" dirty="0"/>
              <a:t>onog ko pruža i onog ko prima uslugu. </a:t>
            </a:r>
            <a:r>
              <a:rPr lang="hr-HR" sz="2400" dirty="0" smtClean="0"/>
              <a:t>(</a:t>
            </a:r>
            <a:r>
              <a:rPr lang="hr-HR" sz="2400" dirty="0"/>
              <a:t>Hernon i </a:t>
            </a:r>
            <a:r>
              <a:rPr lang="hr-HR" sz="2400" dirty="0" smtClean="0"/>
              <a:t>Dugan)</a:t>
            </a:r>
            <a:endParaRPr lang="hr-HR" sz="2400" dirty="0"/>
          </a:p>
          <a:p>
            <a:pPr marL="0" indent="0">
              <a:buNone/>
            </a:pPr>
            <a:r>
              <a:rPr lang="hr-HR" sz="2400" dirty="0" smtClean="0"/>
              <a:t>Slabost: subjektivna percepcija, </a:t>
            </a:r>
            <a:r>
              <a:rPr lang="hr-HR" sz="2400" dirty="0"/>
              <a:t>tako da očekivanja nisu statična, niti predvidljiva</a:t>
            </a:r>
          </a:p>
          <a:p>
            <a:endParaRPr lang="hr-HR" dirty="0"/>
          </a:p>
        </p:txBody>
      </p:sp>
      <p:sp>
        <p:nvSpPr>
          <p:cNvPr id="4" name="Date Placeholder 3"/>
          <p:cNvSpPr>
            <a:spLocks noGrp="1"/>
          </p:cNvSpPr>
          <p:nvPr>
            <p:ph type="dt" sz="half" idx="10"/>
          </p:nvPr>
        </p:nvSpPr>
        <p:spPr/>
        <p:txBody>
          <a:bodyPr/>
          <a:lstStyle/>
          <a:p>
            <a:r>
              <a:rPr lang="en-US" smtClean="0"/>
              <a:t>00 / 00 / 2017</a:t>
            </a:r>
            <a:endParaRPr lang="en-US"/>
          </a:p>
        </p:txBody>
      </p:sp>
      <p:sp>
        <p:nvSpPr>
          <p:cNvPr id="5" name="Footer Placeholder 4"/>
          <p:cNvSpPr>
            <a:spLocks noGrp="1"/>
          </p:cNvSpPr>
          <p:nvPr>
            <p:ph type="ftr" sz="quarter" idx="11"/>
          </p:nvPr>
        </p:nvSpPr>
        <p:spPr/>
        <p:txBody>
          <a:bodyPr/>
          <a:lstStyle/>
          <a:p>
            <a:r>
              <a:rPr lang="en-US" smtClean="0"/>
              <a:t>561987-EPP-1-2015-1-IE-EPPKA2-CBHE-JP</a:t>
            </a:r>
            <a:endParaRPr lang="en-US"/>
          </a:p>
        </p:txBody>
      </p:sp>
      <p:sp>
        <p:nvSpPr>
          <p:cNvPr id="6" name="Slide Number Placeholder 5"/>
          <p:cNvSpPr>
            <a:spLocks noGrp="1"/>
          </p:cNvSpPr>
          <p:nvPr>
            <p:ph type="sldNum" sz="quarter" idx="12"/>
          </p:nvPr>
        </p:nvSpPr>
        <p:spPr/>
        <p:txBody>
          <a:bodyPr/>
          <a:lstStyle/>
          <a:p>
            <a:fld id="{CE430130-0E00-46FB-ACC8-D1179FB2C54A}" type="slidenum">
              <a:rPr lang="en-US" smtClean="0"/>
              <a:pPr/>
              <a:t>14</a:t>
            </a:fld>
            <a:endParaRPr lang="en-US"/>
          </a:p>
        </p:txBody>
      </p:sp>
    </p:spTree>
    <p:extLst>
      <p:ext uri="{BB962C8B-B14F-4D97-AF65-F5344CB8AC3E}">
        <p14:creationId xmlns:p14="http://schemas.microsoft.com/office/powerpoint/2010/main" xmlns="" val="42306099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600" dirty="0" smtClean="0"/>
              <a:t>Bibliotečka statistika kao oruđe evaluacije</a:t>
            </a:r>
            <a:endParaRPr lang="hr-HR" sz="3600" dirty="0"/>
          </a:p>
        </p:txBody>
      </p:sp>
      <p:sp>
        <p:nvSpPr>
          <p:cNvPr id="3" name="Rezervirano mjesto sadržaja 2"/>
          <p:cNvSpPr>
            <a:spLocks noGrp="1"/>
          </p:cNvSpPr>
          <p:nvPr>
            <p:ph idx="1"/>
          </p:nvPr>
        </p:nvSpPr>
        <p:spPr/>
        <p:txBody>
          <a:bodyPr/>
          <a:lstStyle/>
          <a:p>
            <a:pPr>
              <a:buFont typeface="Arial" pitchFamily="34" charset="0"/>
              <a:buChar char="•"/>
            </a:pPr>
            <a:endParaRPr lang="hr-HR" dirty="0"/>
          </a:p>
        </p:txBody>
      </p:sp>
      <p:sp>
        <p:nvSpPr>
          <p:cNvPr id="6" name="Rezervirano mjesto broja slajda 5"/>
          <p:cNvSpPr>
            <a:spLocks noGrp="1"/>
          </p:cNvSpPr>
          <p:nvPr>
            <p:ph type="sldNum" sz="quarter" idx="12"/>
          </p:nvPr>
        </p:nvSpPr>
        <p:spPr/>
        <p:txBody>
          <a:bodyPr/>
          <a:lstStyle/>
          <a:p>
            <a:fld id="{CE430130-0E00-46FB-ACC8-D1179FB2C54A}" type="slidenum">
              <a:rPr lang="en-US" smtClean="0"/>
              <a:pPr/>
              <a:t>15</a:t>
            </a:fld>
            <a:endParaRPr lang="en-US"/>
          </a:p>
        </p:txBody>
      </p:sp>
      <p:sp>
        <p:nvSpPr>
          <p:cNvPr id="4" name="Rectangle 3"/>
          <p:cNvSpPr/>
          <p:nvPr/>
        </p:nvSpPr>
        <p:spPr>
          <a:xfrm>
            <a:off x="838200" y="1905000"/>
            <a:ext cx="7239000" cy="4419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r-HR" dirty="0"/>
          </a:p>
        </p:txBody>
      </p:sp>
      <p:sp>
        <p:nvSpPr>
          <p:cNvPr id="10" name="Rectangle 9"/>
          <p:cNvSpPr/>
          <p:nvPr/>
        </p:nvSpPr>
        <p:spPr>
          <a:xfrm>
            <a:off x="990600" y="2362200"/>
            <a:ext cx="6934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7" name="Rectangle 16"/>
          <p:cNvSpPr/>
          <p:nvPr/>
        </p:nvSpPr>
        <p:spPr>
          <a:xfrm>
            <a:off x="1905000" y="2514600"/>
            <a:ext cx="51816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18" name="Rectangle 17"/>
          <p:cNvSpPr/>
          <p:nvPr/>
        </p:nvSpPr>
        <p:spPr>
          <a:xfrm>
            <a:off x="2362200" y="3276600"/>
            <a:ext cx="4114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9" name="Rectangle 18"/>
          <p:cNvSpPr/>
          <p:nvPr/>
        </p:nvSpPr>
        <p:spPr>
          <a:xfrm>
            <a:off x="2971800" y="3810000"/>
            <a:ext cx="3124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t>Mjerenje ISO 2789</a:t>
            </a:r>
            <a:endParaRPr lang="hr-HR"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1905000"/>
            <a:ext cx="4837113"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Rectangle 21"/>
          <p:cNvSpPr/>
          <p:nvPr/>
        </p:nvSpPr>
        <p:spPr>
          <a:xfrm>
            <a:off x="2362200" y="2819400"/>
            <a:ext cx="426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t>Svrha, cilj</a:t>
            </a:r>
            <a:endParaRPr lang="hr-HR" sz="2400" dirty="0"/>
          </a:p>
        </p:txBody>
      </p:sp>
      <p:sp>
        <p:nvSpPr>
          <p:cNvPr id="23" name="Rectangle 22"/>
          <p:cNvSpPr/>
          <p:nvPr/>
        </p:nvSpPr>
        <p:spPr>
          <a:xfrm>
            <a:off x="2971800" y="3276600"/>
            <a:ext cx="3124200" cy="361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t>Pokazatelji ISO 11620</a:t>
            </a:r>
            <a:endParaRPr lang="hr-HR" sz="2400" dirty="0"/>
          </a:p>
        </p:txBody>
      </p:sp>
    </p:spTree>
    <p:extLst>
      <p:ext uri="{BB962C8B-B14F-4D97-AF65-F5344CB8AC3E}">
        <p14:creationId xmlns:p14="http://schemas.microsoft.com/office/powerpoint/2010/main" xmlns="" val="12568151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StrUktura ISO 11620</a:t>
            </a:r>
            <a:endParaRPr lang="hr-HR" dirty="0"/>
          </a:p>
        </p:txBody>
      </p:sp>
      <p:sp>
        <p:nvSpPr>
          <p:cNvPr id="3" name="Content Placeholder 2"/>
          <p:cNvSpPr>
            <a:spLocks noGrp="1"/>
          </p:cNvSpPr>
          <p:nvPr>
            <p:ph idx="1"/>
          </p:nvPr>
        </p:nvSpPr>
        <p:spPr>
          <a:xfrm>
            <a:off x="768096" y="1752600"/>
            <a:ext cx="7842504" cy="4556760"/>
          </a:xfrm>
        </p:spPr>
        <p:txBody>
          <a:bodyPr>
            <a:noAutofit/>
          </a:bodyPr>
          <a:lstStyle/>
          <a:p>
            <a:endParaRPr lang="hr-HR" sz="2400" dirty="0" smtClean="0"/>
          </a:p>
          <a:p>
            <a:r>
              <a:rPr lang="hr-HR" sz="2400" dirty="0" smtClean="0"/>
              <a:t>Standard </a:t>
            </a:r>
            <a:r>
              <a:rPr lang="hr-HR" sz="2400" dirty="0"/>
              <a:t>ISO 11620 ima dva dijela. </a:t>
            </a:r>
          </a:p>
          <a:p>
            <a:r>
              <a:rPr lang="hr-HR" sz="2400" dirty="0" smtClean="0"/>
              <a:t>1. Kriteriji </a:t>
            </a:r>
            <a:r>
              <a:rPr lang="hr-HR" sz="2400" dirty="0"/>
              <a:t>za oblikovanje i upotrebu pokazatelja uspješnosti poslovanja biblioteka </a:t>
            </a:r>
          </a:p>
          <a:p>
            <a:r>
              <a:rPr lang="hr-HR" sz="2400" dirty="0" smtClean="0"/>
              <a:t>2. Opis pojedinih pokazatelja</a:t>
            </a:r>
          </a:p>
          <a:p>
            <a:r>
              <a:rPr lang="hr-HR" sz="2400" dirty="0" smtClean="0"/>
              <a:t>3. Ostalo</a:t>
            </a:r>
            <a:endParaRPr lang="hr-HR" sz="2400" dirty="0"/>
          </a:p>
          <a:p>
            <a:r>
              <a:rPr lang="hr-HR" sz="2400" dirty="0"/>
              <a:t>sadrži i upute za uvodenje pokazatelja</a:t>
            </a:r>
          </a:p>
          <a:p>
            <a:r>
              <a:rPr lang="hr-HR" sz="2400" dirty="0"/>
              <a:t>osigurava standardiziranu terminologiju </a:t>
            </a:r>
          </a:p>
          <a:p>
            <a:r>
              <a:rPr lang="hr-HR" sz="2400" dirty="0"/>
              <a:t>d</a:t>
            </a:r>
            <a:r>
              <a:rPr lang="hr-HR" sz="2400" dirty="0" smtClean="0"/>
              <a:t>aje temeljite definicije </a:t>
            </a:r>
            <a:r>
              <a:rPr lang="hr-HR" sz="2400" dirty="0"/>
              <a:t>pojedinih </a:t>
            </a:r>
            <a:r>
              <a:rPr lang="hr-HR" sz="2400" dirty="0" smtClean="0"/>
              <a:t>pokazatelja</a:t>
            </a:r>
            <a:endParaRPr lang="hr-HR" sz="2400" dirty="0"/>
          </a:p>
          <a:p>
            <a:endParaRPr lang="hr-HR" sz="2400" dirty="0"/>
          </a:p>
          <a:p>
            <a:endParaRPr lang="hr-HR" dirty="0"/>
          </a:p>
        </p:txBody>
      </p:sp>
      <p:sp>
        <p:nvSpPr>
          <p:cNvPr id="4" name="Date Placeholder 3"/>
          <p:cNvSpPr>
            <a:spLocks noGrp="1"/>
          </p:cNvSpPr>
          <p:nvPr>
            <p:ph type="dt" sz="half" idx="10"/>
          </p:nvPr>
        </p:nvSpPr>
        <p:spPr/>
        <p:txBody>
          <a:bodyPr/>
          <a:lstStyle/>
          <a:p>
            <a:r>
              <a:rPr lang="en-US" smtClean="0"/>
              <a:t>00 / 00 / 2017</a:t>
            </a:r>
            <a:endParaRPr lang="en-US"/>
          </a:p>
        </p:txBody>
      </p:sp>
      <p:sp>
        <p:nvSpPr>
          <p:cNvPr id="5" name="Footer Placeholder 4"/>
          <p:cNvSpPr>
            <a:spLocks noGrp="1"/>
          </p:cNvSpPr>
          <p:nvPr>
            <p:ph type="ftr" sz="quarter" idx="11"/>
          </p:nvPr>
        </p:nvSpPr>
        <p:spPr/>
        <p:txBody>
          <a:bodyPr/>
          <a:lstStyle/>
          <a:p>
            <a:r>
              <a:rPr lang="en-US" smtClean="0"/>
              <a:t>561987-EPP-1-2015-1-IE-EPPKA2-CBHE-JP</a:t>
            </a:r>
            <a:endParaRPr lang="en-US"/>
          </a:p>
        </p:txBody>
      </p:sp>
      <p:sp>
        <p:nvSpPr>
          <p:cNvPr id="6" name="Slide Number Placeholder 5"/>
          <p:cNvSpPr>
            <a:spLocks noGrp="1"/>
          </p:cNvSpPr>
          <p:nvPr>
            <p:ph type="sldNum" sz="quarter" idx="12"/>
          </p:nvPr>
        </p:nvSpPr>
        <p:spPr/>
        <p:txBody>
          <a:bodyPr/>
          <a:lstStyle/>
          <a:p>
            <a:fld id="{CE430130-0E00-46FB-ACC8-D1179FB2C54A}" type="slidenum">
              <a:rPr lang="en-US" smtClean="0"/>
              <a:pPr/>
              <a:t>16</a:t>
            </a:fld>
            <a:endParaRPr lang="en-US"/>
          </a:p>
        </p:txBody>
      </p:sp>
    </p:spTree>
    <p:extLst>
      <p:ext uri="{BB962C8B-B14F-4D97-AF65-F5344CB8AC3E}">
        <p14:creationId xmlns:p14="http://schemas.microsoft.com/office/powerpoint/2010/main" xmlns="" val="26175316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243584"/>
          </a:xfrm>
        </p:spPr>
        <p:txBody>
          <a:bodyPr>
            <a:normAutofit/>
          </a:bodyPr>
          <a:lstStyle/>
          <a:p>
            <a:r>
              <a:rPr lang="hr-HR" sz="3600" dirty="0" smtClean="0"/>
              <a:t>Namjena standarda </a:t>
            </a:r>
            <a:endParaRPr lang="hr-HR" sz="3600" dirty="0"/>
          </a:p>
        </p:txBody>
      </p:sp>
      <p:sp>
        <p:nvSpPr>
          <p:cNvPr id="3" name="Content Placeholder 2"/>
          <p:cNvSpPr>
            <a:spLocks noGrp="1"/>
          </p:cNvSpPr>
          <p:nvPr>
            <p:ph idx="1"/>
          </p:nvPr>
        </p:nvSpPr>
        <p:spPr>
          <a:xfrm>
            <a:off x="768096" y="1828800"/>
            <a:ext cx="7290055" cy="4480560"/>
          </a:xfrm>
        </p:spPr>
        <p:txBody>
          <a:bodyPr>
            <a:noAutofit/>
          </a:bodyPr>
          <a:lstStyle/>
          <a:p>
            <a:r>
              <a:rPr lang="hr-HR" dirty="0"/>
              <a:t>Predstavlja zajedničku osnovu za sve vrste biblioteka u različitim državama. </a:t>
            </a:r>
          </a:p>
          <a:p>
            <a:r>
              <a:rPr lang="hr-HR" dirty="0"/>
              <a:t>Namijenjen samoprocjenjivanju biblioteka  ( u </a:t>
            </a:r>
            <a:r>
              <a:rPr lang="hr-HR" dirty="0" smtClean="0"/>
              <a:t>određenom </a:t>
            </a:r>
            <a:r>
              <a:rPr lang="hr-HR" dirty="0"/>
              <a:t>vremenskom presjeku ili u različitim vremenskim razdobljima</a:t>
            </a:r>
            <a:r>
              <a:rPr lang="hr-HR" dirty="0" smtClean="0"/>
              <a:t>)</a:t>
            </a:r>
            <a:endParaRPr lang="hr-HR" dirty="0"/>
          </a:p>
          <a:p>
            <a:r>
              <a:rPr lang="hr-HR" dirty="0"/>
              <a:t> </a:t>
            </a:r>
            <a:r>
              <a:rPr lang="hr-HR" dirty="0" smtClean="0"/>
              <a:t>Može </a:t>
            </a:r>
            <a:r>
              <a:rPr lang="hr-HR" dirty="0"/>
              <a:t>poslužiti i za usporedbu </a:t>
            </a:r>
            <a:r>
              <a:rPr lang="hr-HR" dirty="0" smtClean="0"/>
              <a:t>među bibliotekama </a:t>
            </a:r>
          </a:p>
          <a:p>
            <a:r>
              <a:rPr lang="hr-HR" dirty="0" smtClean="0"/>
              <a:t>Dokazivanje uspješnosti poslovanja</a:t>
            </a:r>
            <a:endParaRPr lang="hr-HR" dirty="0"/>
          </a:p>
          <a:p>
            <a:r>
              <a:rPr lang="hr-HR" dirty="0"/>
              <a:t>Izbor i upotreba pokazatelja </a:t>
            </a:r>
            <a:r>
              <a:rPr lang="hr-HR" dirty="0" smtClean="0"/>
              <a:t>uspješnosti </a:t>
            </a:r>
            <a:r>
              <a:rPr lang="hr-HR" dirty="0"/>
              <a:t>poslovanja biblioteke  </a:t>
            </a:r>
            <a:endParaRPr lang="hr-HR" dirty="0" smtClean="0"/>
          </a:p>
          <a:p>
            <a:r>
              <a:rPr lang="hr-HR" dirty="0" smtClean="0"/>
              <a:t>Standard </a:t>
            </a:r>
            <a:r>
              <a:rPr lang="hr-HR" dirty="0"/>
              <a:t>preporučuje bibliotekama  da se odluče za pokazatelje koji če im biti najprimjereniji </a:t>
            </a:r>
          </a:p>
          <a:p>
            <a:r>
              <a:rPr lang="hr-HR" dirty="0"/>
              <a:t>Izbor pokazatelja ovisit </a:t>
            </a:r>
            <a:r>
              <a:rPr lang="hr-HR" dirty="0" smtClean="0"/>
              <a:t>će </a:t>
            </a:r>
            <a:r>
              <a:rPr lang="hr-HR" dirty="0"/>
              <a:t>o veličini, svrsi i ciljevima </a:t>
            </a:r>
            <a:r>
              <a:rPr lang="hr-HR" dirty="0" smtClean="0"/>
              <a:t>biblioteke</a:t>
            </a:r>
            <a:endParaRPr lang="hr-HR" dirty="0"/>
          </a:p>
        </p:txBody>
      </p:sp>
      <p:sp>
        <p:nvSpPr>
          <p:cNvPr id="4" name="Date Placeholder 3"/>
          <p:cNvSpPr>
            <a:spLocks noGrp="1"/>
          </p:cNvSpPr>
          <p:nvPr>
            <p:ph type="dt" sz="half" idx="10"/>
          </p:nvPr>
        </p:nvSpPr>
        <p:spPr/>
        <p:txBody>
          <a:bodyPr/>
          <a:lstStyle/>
          <a:p>
            <a:r>
              <a:rPr lang="en-US" smtClean="0"/>
              <a:t>00 / 00 / 2017</a:t>
            </a:r>
            <a:endParaRPr lang="en-US"/>
          </a:p>
        </p:txBody>
      </p:sp>
      <p:sp>
        <p:nvSpPr>
          <p:cNvPr id="5" name="Footer Placeholder 4"/>
          <p:cNvSpPr>
            <a:spLocks noGrp="1"/>
          </p:cNvSpPr>
          <p:nvPr>
            <p:ph type="ftr" sz="quarter" idx="11"/>
          </p:nvPr>
        </p:nvSpPr>
        <p:spPr/>
        <p:txBody>
          <a:bodyPr/>
          <a:lstStyle/>
          <a:p>
            <a:r>
              <a:rPr lang="en-US" smtClean="0"/>
              <a:t>561987-EPP-1-2015-1-IE-EPPKA2-CBHE-JP</a:t>
            </a:r>
            <a:endParaRPr lang="en-US"/>
          </a:p>
        </p:txBody>
      </p:sp>
      <p:sp>
        <p:nvSpPr>
          <p:cNvPr id="6" name="Slide Number Placeholder 5"/>
          <p:cNvSpPr>
            <a:spLocks noGrp="1"/>
          </p:cNvSpPr>
          <p:nvPr>
            <p:ph type="sldNum" sz="quarter" idx="12"/>
          </p:nvPr>
        </p:nvSpPr>
        <p:spPr/>
        <p:txBody>
          <a:bodyPr/>
          <a:lstStyle/>
          <a:p>
            <a:fld id="{CE430130-0E00-46FB-ACC8-D1179FB2C54A}" type="slidenum">
              <a:rPr lang="en-US" smtClean="0"/>
              <a:pPr/>
              <a:t>17</a:t>
            </a:fld>
            <a:endParaRPr lang="en-US"/>
          </a:p>
        </p:txBody>
      </p:sp>
    </p:spTree>
    <p:extLst>
      <p:ext uri="{BB962C8B-B14F-4D97-AF65-F5344CB8AC3E}">
        <p14:creationId xmlns:p14="http://schemas.microsoft.com/office/powerpoint/2010/main" xmlns="" val="32594087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68096" y="585216"/>
            <a:ext cx="7290054" cy="862584"/>
          </a:xfrm>
        </p:spPr>
        <p:txBody>
          <a:bodyPr>
            <a:normAutofit/>
          </a:bodyPr>
          <a:lstStyle/>
          <a:p>
            <a:r>
              <a:rPr lang="hr-HR" sz="3600" dirty="0" smtClean="0"/>
              <a:t>Šta podržava ISO 11620:2008</a:t>
            </a:r>
            <a:endParaRPr lang="hr-HR" sz="3600" dirty="0"/>
          </a:p>
        </p:txBody>
      </p:sp>
      <p:sp>
        <p:nvSpPr>
          <p:cNvPr id="3" name="Rezervirano mjesto sadržaja 2"/>
          <p:cNvSpPr>
            <a:spLocks noGrp="1"/>
          </p:cNvSpPr>
          <p:nvPr>
            <p:ph idx="1"/>
          </p:nvPr>
        </p:nvSpPr>
        <p:spPr>
          <a:xfrm>
            <a:off x="768096" y="1524000"/>
            <a:ext cx="7290055" cy="4785360"/>
          </a:xfrm>
        </p:spPr>
        <p:txBody>
          <a:bodyPr/>
          <a:lstStyle/>
          <a:p>
            <a:pPr>
              <a:buFont typeface="Arial" pitchFamily="34" charset="0"/>
              <a:buChar char="•"/>
            </a:pPr>
            <a:r>
              <a:rPr lang="hr-HR" dirty="0" smtClean="0"/>
              <a:t>Klasična procjena djelotvornosti  (uspješnosti) biblioteka</a:t>
            </a:r>
            <a:endParaRPr lang="hr-HR" dirty="0"/>
          </a:p>
        </p:txBody>
      </p:sp>
      <p:sp>
        <p:nvSpPr>
          <p:cNvPr id="6" name="Rezervirano mjesto broja slajda 5"/>
          <p:cNvSpPr>
            <a:spLocks noGrp="1"/>
          </p:cNvSpPr>
          <p:nvPr>
            <p:ph type="sldNum" sz="quarter" idx="12"/>
          </p:nvPr>
        </p:nvSpPr>
        <p:spPr/>
        <p:txBody>
          <a:bodyPr/>
          <a:lstStyle/>
          <a:p>
            <a:fld id="{CE430130-0E00-46FB-ACC8-D1179FB2C54A}" type="slidenum">
              <a:rPr lang="en-US" smtClean="0"/>
              <a:pPr/>
              <a:t>18</a:t>
            </a:fld>
            <a:endParaRPr lang="en-US"/>
          </a:p>
        </p:txBody>
      </p:sp>
      <p:sp>
        <p:nvSpPr>
          <p:cNvPr id="4" name="Isosceles Triangle 3"/>
          <p:cNvSpPr/>
          <p:nvPr/>
        </p:nvSpPr>
        <p:spPr>
          <a:xfrm>
            <a:off x="3124200" y="2261937"/>
            <a:ext cx="2286000" cy="1752600"/>
          </a:xfrm>
          <a:prstGeom prst="triangle">
            <a:avLst/>
          </a:prstGeom>
          <a:solidFill>
            <a:srgbClr val="FFFF00"/>
          </a:solid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hr-HR" b="1" dirty="0" smtClean="0">
                <a:solidFill>
                  <a:srgbClr val="FF0000"/>
                </a:solidFill>
              </a:rPr>
              <a:t>ISO 11620</a:t>
            </a:r>
            <a:endParaRPr lang="hr-HR" b="1" dirty="0">
              <a:solidFill>
                <a:srgbClr val="FF0000"/>
              </a:solidFill>
            </a:endParaRPr>
          </a:p>
        </p:txBody>
      </p:sp>
      <p:sp>
        <p:nvSpPr>
          <p:cNvPr id="5" name="Rectangle 4"/>
          <p:cNvSpPr/>
          <p:nvPr/>
        </p:nvSpPr>
        <p:spPr>
          <a:xfrm>
            <a:off x="3505200" y="1905000"/>
            <a:ext cx="1371600" cy="3810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hr-HR" dirty="0" smtClean="0"/>
              <a:t>Ciljevi</a:t>
            </a:r>
            <a:endParaRPr lang="hr-HR" dirty="0"/>
          </a:p>
        </p:txBody>
      </p:sp>
      <p:sp>
        <p:nvSpPr>
          <p:cNvPr id="7" name="Rectangle 6"/>
          <p:cNvSpPr/>
          <p:nvPr/>
        </p:nvSpPr>
        <p:spPr>
          <a:xfrm>
            <a:off x="5257800" y="2667000"/>
            <a:ext cx="2286000" cy="5334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hr-HR" dirty="0" smtClean="0"/>
              <a:t>Djelotvotnost (učinak djelovanje)</a:t>
            </a:r>
            <a:endParaRPr lang="hr-HR" dirty="0"/>
          </a:p>
        </p:txBody>
      </p:sp>
      <p:sp>
        <p:nvSpPr>
          <p:cNvPr id="8" name="Rectangle 7"/>
          <p:cNvSpPr/>
          <p:nvPr/>
        </p:nvSpPr>
        <p:spPr>
          <a:xfrm>
            <a:off x="5257800" y="4076700"/>
            <a:ext cx="1371600" cy="2667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hr-HR" dirty="0" smtClean="0"/>
              <a:t>Rezultati</a:t>
            </a:r>
            <a:endParaRPr lang="hr-HR" dirty="0"/>
          </a:p>
        </p:txBody>
      </p:sp>
      <p:sp>
        <p:nvSpPr>
          <p:cNvPr id="9" name="Rectangle 8"/>
          <p:cNvSpPr/>
          <p:nvPr/>
        </p:nvSpPr>
        <p:spPr>
          <a:xfrm>
            <a:off x="3352800" y="4134853"/>
            <a:ext cx="1752600" cy="4572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hr-HR" dirty="0"/>
              <a:t> U</a:t>
            </a:r>
            <a:r>
              <a:rPr lang="hr-HR" dirty="0" smtClean="0"/>
              <a:t>služnost</a:t>
            </a:r>
            <a:endParaRPr lang="hr-HR" dirty="0"/>
          </a:p>
        </p:txBody>
      </p:sp>
      <p:sp>
        <p:nvSpPr>
          <p:cNvPr id="10" name="Rectangle 9"/>
          <p:cNvSpPr/>
          <p:nvPr/>
        </p:nvSpPr>
        <p:spPr>
          <a:xfrm>
            <a:off x="2133600" y="4076700"/>
            <a:ext cx="1143000" cy="2667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hr-HR" dirty="0" smtClean="0"/>
              <a:t>Sredstva </a:t>
            </a:r>
            <a:endParaRPr lang="hr-HR" dirty="0"/>
          </a:p>
        </p:txBody>
      </p:sp>
      <p:sp>
        <p:nvSpPr>
          <p:cNvPr id="11" name="Rectangle 10"/>
          <p:cNvSpPr/>
          <p:nvPr/>
        </p:nvSpPr>
        <p:spPr>
          <a:xfrm>
            <a:off x="1524000" y="2819400"/>
            <a:ext cx="1981200" cy="381000"/>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lang="hr-HR" dirty="0" smtClean="0"/>
              <a:t>Stepen preciznosti</a:t>
            </a:r>
            <a:endParaRPr lang="hr-HR" dirty="0"/>
          </a:p>
        </p:txBody>
      </p:sp>
      <p:sp>
        <p:nvSpPr>
          <p:cNvPr id="12" name="Rectangle 11"/>
          <p:cNvSpPr/>
          <p:nvPr/>
        </p:nvSpPr>
        <p:spPr>
          <a:xfrm>
            <a:off x="381000" y="4592052"/>
            <a:ext cx="8153400" cy="180874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hr-HR" sz="2400" dirty="0" smtClean="0">
                <a:solidFill>
                  <a:srgbClr val="FF0000"/>
                </a:solidFill>
              </a:rPr>
              <a:t>4 vrste (porodice) indikatora iz usvojenog balansiranog pristupa</a:t>
            </a:r>
          </a:p>
          <a:p>
            <a:pPr marL="342900" indent="-342900">
              <a:buAutoNum type="arabicPeriod"/>
            </a:pPr>
            <a:r>
              <a:rPr lang="hr-HR" sz="2400" dirty="0" smtClean="0">
                <a:solidFill>
                  <a:srgbClr val="FF0000"/>
                </a:solidFill>
              </a:rPr>
              <a:t>Resursi, pristup informacijama (14 opisa objekata)</a:t>
            </a:r>
          </a:p>
          <a:p>
            <a:pPr marL="342900" indent="-342900">
              <a:buAutoNum type="arabicPeriod"/>
            </a:pPr>
            <a:r>
              <a:rPr lang="hr-HR" sz="2400" dirty="0" smtClean="0">
                <a:solidFill>
                  <a:srgbClr val="FF0000"/>
                </a:solidFill>
              </a:rPr>
              <a:t>Koristi (15)</a:t>
            </a:r>
          </a:p>
          <a:p>
            <a:pPr marL="342900" indent="-342900">
              <a:buAutoNum type="arabicPeriod"/>
            </a:pPr>
            <a:r>
              <a:rPr lang="hr-HR" sz="2400" dirty="0" smtClean="0">
                <a:solidFill>
                  <a:srgbClr val="FF0000"/>
                </a:solidFill>
              </a:rPr>
              <a:t>Efikasnost (11)</a:t>
            </a:r>
          </a:p>
          <a:p>
            <a:pPr marL="342900" indent="-342900">
              <a:buAutoNum type="arabicPeriod"/>
            </a:pPr>
            <a:r>
              <a:rPr lang="hr-HR" sz="2400" dirty="0" smtClean="0">
                <a:solidFill>
                  <a:srgbClr val="FF0000"/>
                </a:solidFill>
              </a:rPr>
              <a:t>Potencijali i razvoj (5)</a:t>
            </a:r>
            <a:endParaRPr lang="hr-HR" sz="2400" dirty="0">
              <a:solidFill>
                <a:srgbClr val="FF0000"/>
              </a:solidFill>
            </a:endParaRPr>
          </a:p>
        </p:txBody>
      </p:sp>
    </p:spTree>
    <p:extLst>
      <p:ext uri="{BB962C8B-B14F-4D97-AF65-F5344CB8AC3E}">
        <p14:creationId xmlns:p14="http://schemas.microsoft.com/office/powerpoint/2010/main" xmlns="" val="301849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Odluka o pokazateljima ISO 11620</a:t>
            </a:r>
            <a:endParaRPr lang="hr-HR" dirty="0"/>
          </a:p>
        </p:txBody>
      </p:sp>
      <p:sp>
        <p:nvSpPr>
          <p:cNvPr id="3" name="Content Placeholder 2"/>
          <p:cNvSpPr>
            <a:spLocks noGrp="1"/>
          </p:cNvSpPr>
          <p:nvPr>
            <p:ph idx="1"/>
          </p:nvPr>
        </p:nvSpPr>
        <p:spPr>
          <a:xfrm>
            <a:off x="768096" y="1828800"/>
            <a:ext cx="7290055" cy="4480560"/>
          </a:xfrm>
        </p:spPr>
        <p:txBody>
          <a:bodyPr>
            <a:noAutofit/>
          </a:bodyPr>
          <a:lstStyle/>
          <a:p>
            <a:r>
              <a:rPr lang="vi-VN" sz="2400" dirty="0" smtClean="0"/>
              <a:t>1.</a:t>
            </a:r>
            <a:r>
              <a:rPr lang="hr-HR" sz="2400" dirty="0" smtClean="0">
                <a:latin typeface="Trebuchet MS" pitchFamily="34" charset="0"/>
              </a:rPr>
              <a:t> </a:t>
            </a:r>
            <a:r>
              <a:rPr lang="vi-VN" sz="2400" dirty="0" smtClean="0"/>
              <a:t>Hoće </a:t>
            </a:r>
            <a:r>
              <a:rPr lang="vi-VN" sz="2400" dirty="0"/>
              <a:t>li pokazatelj moći služiti bibliotekarima, vodstvu biblioteke i korisnicima </a:t>
            </a:r>
            <a:r>
              <a:rPr lang="vi-VN" sz="2400" dirty="0" smtClean="0"/>
              <a:t>pri</a:t>
            </a:r>
            <a:r>
              <a:rPr lang="hr-HR" sz="2400" dirty="0" smtClean="0">
                <a:latin typeface="Trebuchet MS" pitchFamily="34" charset="0"/>
              </a:rPr>
              <a:t> </a:t>
            </a:r>
            <a:r>
              <a:rPr lang="vi-VN" sz="2400" dirty="0" smtClean="0"/>
              <a:t>utvr</a:t>
            </a:r>
            <a:r>
              <a:rPr lang="hr-HR" sz="2400" dirty="0" smtClean="0">
                <a:latin typeface="Trebuchet MS" pitchFamily="34" charset="0"/>
              </a:rPr>
              <a:t>đ</a:t>
            </a:r>
            <a:r>
              <a:rPr lang="vi-VN" sz="2400" dirty="0" smtClean="0"/>
              <a:t>ivanju </a:t>
            </a:r>
            <a:r>
              <a:rPr lang="vi-VN" sz="2400" dirty="0"/>
              <a:t>u kojoj mjeri bibliotečke službe/usluge ispunjavaju programske </a:t>
            </a:r>
            <a:r>
              <a:rPr lang="vi-VN" sz="2400" dirty="0" smtClean="0"/>
              <a:t>ciljeve</a:t>
            </a:r>
            <a:r>
              <a:rPr lang="hr-HR" sz="2400" dirty="0" smtClean="0">
                <a:latin typeface="Trebuchet MS" pitchFamily="34" charset="0"/>
              </a:rPr>
              <a:t> </a:t>
            </a:r>
            <a:r>
              <a:rPr lang="vi-VN" sz="2400" dirty="0" smtClean="0"/>
              <a:t>biblioteke</a:t>
            </a:r>
            <a:r>
              <a:rPr lang="vi-VN" sz="2400" dirty="0"/>
              <a:t>?</a:t>
            </a:r>
          </a:p>
          <a:p>
            <a:r>
              <a:rPr lang="vi-VN" sz="2400" dirty="0" smtClean="0"/>
              <a:t>2.</a:t>
            </a:r>
            <a:r>
              <a:rPr lang="hr-HR" sz="2400" dirty="0" smtClean="0">
                <a:latin typeface="Trebuchet MS" pitchFamily="34" charset="0"/>
              </a:rPr>
              <a:t> </a:t>
            </a:r>
            <a:r>
              <a:rPr lang="vi-VN" sz="2400" dirty="0" smtClean="0"/>
              <a:t>Čini </a:t>
            </a:r>
            <a:r>
              <a:rPr lang="vi-VN" sz="2400" dirty="0"/>
              <a:t>li se bibliotekarima da odredena služba ili djelatnost ne radi onako kako bi mogla? Ako postoji sumnja da je to istina, to je dovoljan razlog za upotrebu pravog pokazatelja koji će pomoći u utvrđivanju gdje su poteškoće.</a:t>
            </a:r>
          </a:p>
          <a:p>
            <a:pPr marL="0" indent="0">
              <a:buNone/>
            </a:pPr>
            <a:endParaRPr lang="vi-VN" dirty="0"/>
          </a:p>
        </p:txBody>
      </p:sp>
      <p:sp>
        <p:nvSpPr>
          <p:cNvPr id="4" name="Date Placeholder 3"/>
          <p:cNvSpPr>
            <a:spLocks noGrp="1"/>
          </p:cNvSpPr>
          <p:nvPr>
            <p:ph type="dt" sz="half" idx="10"/>
          </p:nvPr>
        </p:nvSpPr>
        <p:spPr/>
        <p:txBody>
          <a:bodyPr/>
          <a:lstStyle/>
          <a:p>
            <a:r>
              <a:rPr lang="en-US" smtClean="0"/>
              <a:t>00 / 00 / 2017</a:t>
            </a:r>
            <a:endParaRPr lang="en-US"/>
          </a:p>
        </p:txBody>
      </p:sp>
      <p:sp>
        <p:nvSpPr>
          <p:cNvPr id="5" name="Footer Placeholder 4"/>
          <p:cNvSpPr>
            <a:spLocks noGrp="1"/>
          </p:cNvSpPr>
          <p:nvPr>
            <p:ph type="ftr" sz="quarter" idx="11"/>
          </p:nvPr>
        </p:nvSpPr>
        <p:spPr/>
        <p:txBody>
          <a:bodyPr/>
          <a:lstStyle/>
          <a:p>
            <a:r>
              <a:rPr lang="en-US" smtClean="0"/>
              <a:t>561987-EPP-1-2015-1-IE-EPPKA2-CBHE-JP</a:t>
            </a:r>
            <a:endParaRPr lang="en-US"/>
          </a:p>
        </p:txBody>
      </p:sp>
      <p:sp>
        <p:nvSpPr>
          <p:cNvPr id="6" name="Slide Number Placeholder 5"/>
          <p:cNvSpPr>
            <a:spLocks noGrp="1"/>
          </p:cNvSpPr>
          <p:nvPr>
            <p:ph type="sldNum" sz="quarter" idx="12"/>
          </p:nvPr>
        </p:nvSpPr>
        <p:spPr/>
        <p:txBody>
          <a:bodyPr/>
          <a:lstStyle/>
          <a:p>
            <a:fld id="{CE430130-0E00-46FB-ACC8-D1179FB2C54A}" type="slidenum">
              <a:rPr lang="en-US" smtClean="0"/>
              <a:pPr/>
              <a:t>19</a:t>
            </a:fld>
            <a:endParaRPr lang="en-US"/>
          </a:p>
        </p:txBody>
      </p:sp>
    </p:spTree>
    <p:extLst>
      <p:ext uri="{BB962C8B-B14F-4D97-AF65-F5344CB8AC3E}">
        <p14:creationId xmlns:p14="http://schemas.microsoft.com/office/powerpoint/2010/main" xmlns="" val="16416271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bs-Latn-BA" i="1" dirty="0" smtClean="0"/>
              <a:t>  </a:t>
            </a:r>
          </a:p>
          <a:p>
            <a:pPr algn="ctr">
              <a:buNone/>
            </a:pPr>
            <a:endParaRPr lang="bs-Latn-BA" i="1" dirty="0" smtClean="0"/>
          </a:p>
          <a:p>
            <a:pPr algn="ctr">
              <a:buNone/>
            </a:pPr>
            <a:r>
              <a:rPr lang="bs-Latn-BA" i="1" dirty="0"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p:txBody>
          <a:bodyPr/>
          <a:lstStyle/>
          <a:p>
            <a:fld id="{CE430130-0E00-46FB-ACC8-D1179FB2C54A}" type="slidenum">
              <a:rPr lang="en-US" smtClean="0"/>
              <a:pPr/>
              <a:t>2</a:t>
            </a:fld>
            <a:endParaRPr lang="en-US"/>
          </a:p>
        </p:txBody>
      </p:sp>
      <p:sp>
        <p:nvSpPr>
          <p:cNvPr id="8" name="Footer Placeholder 7"/>
          <p:cNvSpPr>
            <a:spLocks noGrp="1"/>
          </p:cNvSpPr>
          <p:nvPr>
            <p:ph type="ftr" sz="quarter" idx="11"/>
          </p:nvPr>
        </p:nvSpPr>
        <p:spPr/>
        <p:txBody>
          <a:bodyPr/>
          <a:lstStyle/>
          <a:p>
            <a:r>
              <a:rPr lang="en-US" dirty="0" smtClean="0"/>
              <a:t>561987-EPP-1-2015-1-IE-EPPKA2-CBHE-JP</a:t>
            </a:r>
            <a:endParaRPr lang="en-US" dirty="0"/>
          </a:p>
        </p:txBody>
      </p:sp>
      <p:sp>
        <p:nvSpPr>
          <p:cNvPr id="10" name="Date Placeholder 9"/>
          <p:cNvSpPr>
            <a:spLocks noGrp="1"/>
          </p:cNvSpPr>
          <p:nvPr>
            <p:ph type="dt" sz="half" idx="10"/>
          </p:nvPr>
        </p:nvSpPr>
        <p:spPr/>
        <p:txBody>
          <a:bodyPr/>
          <a:lstStyle/>
          <a:p>
            <a:r>
              <a:rPr lang="en-US" smtClean="0"/>
              <a:t>00 / 00 / 2017</a:t>
            </a:r>
            <a:endParaRPr lang="en-US" dirty="0"/>
          </a:p>
        </p:txBody>
      </p:sp>
      <p:pic>
        <p:nvPicPr>
          <p:cNvPr id="11" name="Picture 2"/>
          <p:cNvPicPr>
            <a:picLocks noChangeAspect="1" noChangeArrowheads="1"/>
          </p:cNvPicPr>
          <p:nvPr/>
        </p:nvPicPr>
        <p:blipFill>
          <a:blip r:embed="rId3" cstate="print">
            <a:clrChange>
              <a:clrFrom>
                <a:srgbClr val="FEFFFF"/>
              </a:clrFrom>
              <a:clrTo>
                <a:srgbClr val="FEFFFF">
                  <a:alpha val="0"/>
                </a:srgbClr>
              </a:clrTo>
            </a:clrChange>
            <a:extLst>
              <a:ext uri="{28A0092B-C50C-407E-A947-70E740481C1C}">
                <a14:useLocalDpi xmlns:a14="http://schemas.microsoft.com/office/drawing/2010/main" xmlns="" val="0"/>
              </a:ext>
            </a:extLst>
          </a:blip>
          <a:srcRect/>
          <a:stretch>
            <a:fillRect/>
          </a:stretch>
        </p:blipFill>
        <p:spPr bwMode="auto">
          <a:xfrm>
            <a:off x="990600" y="1371600"/>
            <a:ext cx="2681287" cy="928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62400" y="1371600"/>
            <a:ext cx="1193681" cy="1193680"/>
          </a:xfrm>
          <a:prstGeom prst="rect">
            <a:avLst/>
          </a:prstGeom>
        </p:spPr>
      </p:pic>
      <p:pic>
        <p:nvPicPr>
          <p:cNvPr id="13" name="Picture 12" descr="C:\Users\3\AppData\Local\Microsoft\Windows\INetCache\Content.Outlook\F0AGSQZJ\lnss-logo (2).png"/>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5791200" y="1371600"/>
            <a:ext cx="2641481" cy="1010365"/>
          </a:xfrm>
          <a:prstGeom prst="rect">
            <a:avLst/>
          </a:prstGeom>
          <a:noFill/>
        </p:spPr>
      </p:pic>
    </p:spTree>
    <p:extLst>
      <p:ext uri="{BB962C8B-B14F-4D97-AF65-F5344CB8AC3E}">
        <p14:creationId xmlns:p14="http://schemas.microsoft.com/office/powerpoint/2010/main" xmlns="" val="36296748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67384"/>
          </a:xfrm>
        </p:spPr>
        <p:txBody>
          <a:bodyPr>
            <a:normAutofit/>
          </a:bodyPr>
          <a:lstStyle/>
          <a:p>
            <a:r>
              <a:rPr lang="hr-HR" sz="3600" dirty="0" smtClean="0"/>
              <a:t>Odluka o pokazateljima ISO 11620</a:t>
            </a:r>
            <a:endParaRPr lang="hr-HR" sz="3600" dirty="0"/>
          </a:p>
        </p:txBody>
      </p:sp>
      <p:sp>
        <p:nvSpPr>
          <p:cNvPr id="3" name="Content Placeholder 2"/>
          <p:cNvSpPr>
            <a:spLocks noGrp="1"/>
          </p:cNvSpPr>
          <p:nvPr>
            <p:ph idx="1"/>
          </p:nvPr>
        </p:nvSpPr>
        <p:spPr>
          <a:xfrm>
            <a:off x="768096" y="1828800"/>
            <a:ext cx="7290055" cy="4480560"/>
          </a:xfrm>
        </p:spPr>
        <p:txBody>
          <a:bodyPr>
            <a:noAutofit/>
          </a:bodyPr>
          <a:lstStyle/>
          <a:p>
            <a:r>
              <a:rPr lang="hr-HR" dirty="0" smtClean="0">
                <a:latin typeface="Trebuchet MS" pitchFamily="34" charset="0"/>
              </a:rPr>
              <a:t>3. Potrebno </a:t>
            </a:r>
            <a:r>
              <a:rPr lang="hr-HR" dirty="0">
                <a:latin typeface="Trebuchet MS" pitchFamily="34" charset="0"/>
              </a:rPr>
              <a:t>je znati koliko su napora bibliotekari spremni uložiti u prikupljanje i analizu podataka, koji su potrebni za pojedine pokazatelje (vrijeme, sredstva i poznavanje statističke metodologije</a:t>
            </a:r>
            <a:r>
              <a:rPr lang="hr-HR" dirty="0" smtClean="0">
                <a:latin typeface="Trebuchet MS" pitchFamily="34" charset="0"/>
              </a:rPr>
              <a:t>)</a:t>
            </a:r>
          </a:p>
          <a:p>
            <a:r>
              <a:rPr lang="vi-VN" dirty="0" smtClean="0"/>
              <a:t>4.</a:t>
            </a:r>
            <a:r>
              <a:rPr lang="hr-HR" dirty="0" smtClean="0">
                <a:latin typeface="Trebuchet MS" pitchFamily="34" charset="0"/>
              </a:rPr>
              <a:t> </a:t>
            </a:r>
            <a:r>
              <a:rPr lang="vi-VN" dirty="0" smtClean="0"/>
              <a:t>Zaht</a:t>
            </a:r>
            <a:r>
              <a:rPr lang="hr-HR" dirty="0" smtClean="0">
                <a:latin typeface="Trebuchet MS" pitchFamily="34" charset="0"/>
              </a:rPr>
              <a:t>i</a:t>
            </a:r>
            <a:r>
              <a:rPr lang="vi-VN" dirty="0" smtClean="0"/>
              <a:t>jevaju </a:t>
            </a:r>
            <a:r>
              <a:rPr lang="vi-VN" dirty="0"/>
              <a:t>li </a:t>
            </a:r>
            <a:r>
              <a:rPr lang="vi-VN" dirty="0" smtClean="0"/>
              <a:t>odre</a:t>
            </a:r>
            <a:r>
              <a:rPr lang="hr-HR" dirty="0" smtClean="0">
                <a:latin typeface="Trebuchet MS" pitchFamily="34" charset="0"/>
              </a:rPr>
              <a:t>đ</a:t>
            </a:r>
            <a:r>
              <a:rPr lang="vi-VN" dirty="0" smtClean="0"/>
              <a:t>eni </a:t>
            </a:r>
            <a:r>
              <a:rPr lang="vi-VN" dirty="0"/>
              <a:t>organi izvan biblioteke podatke o radu pojedinih bibliotečkih </a:t>
            </a:r>
            <a:r>
              <a:rPr lang="vi-VN" dirty="0" smtClean="0"/>
              <a:t>službi </a:t>
            </a:r>
            <a:r>
              <a:rPr lang="vi-VN" dirty="0"/>
              <a:t>odnosno njenih usluga? </a:t>
            </a:r>
            <a:endParaRPr lang="hr-HR" dirty="0" smtClean="0">
              <a:latin typeface="Trebuchet MS" pitchFamily="34" charset="0"/>
            </a:endParaRPr>
          </a:p>
          <a:p>
            <a:r>
              <a:rPr lang="vi-VN" dirty="0" smtClean="0"/>
              <a:t>Ako </a:t>
            </a:r>
            <a:r>
              <a:rPr lang="vi-VN" dirty="0"/>
              <a:t>to traže potrebno je utvrditi mogu li ti </a:t>
            </a:r>
            <a:r>
              <a:rPr lang="vi-VN" dirty="0" smtClean="0"/>
              <a:t>podaci</a:t>
            </a:r>
            <a:r>
              <a:rPr lang="hr-HR" dirty="0" smtClean="0">
                <a:latin typeface="Trebuchet MS" pitchFamily="34" charset="0"/>
              </a:rPr>
              <a:t> </a:t>
            </a:r>
            <a:r>
              <a:rPr lang="vi-VN" dirty="0" smtClean="0"/>
              <a:t>poslužiti </a:t>
            </a:r>
            <a:r>
              <a:rPr lang="vi-VN" dirty="0"/>
              <a:t>i za pokazatelje uspješnosti poslovanja. </a:t>
            </a:r>
            <a:endParaRPr lang="hr-HR" dirty="0" smtClean="0">
              <a:latin typeface="Trebuchet MS" pitchFamily="34" charset="0"/>
            </a:endParaRPr>
          </a:p>
          <a:p>
            <a:r>
              <a:rPr lang="vi-VN" dirty="0" smtClean="0"/>
              <a:t>Lokalni </a:t>
            </a:r>
            <a:r>
              <a:rPr lang="vi-VN" dirty="0"/>
              <a:t>faktori </a:t>
            </a:r>
            <a:r>
              <a:rPr lang="vi-VN" dirty="0" smtClean="0"/>
              <a:t>utječu </a:t>
            </a:r>
            <a:r>
              <a:rPr lang="vi-VN" dirty="0"/>
              <a:t>na izbor pokazatelja, a </a:t>
            </a:r>
            <a:r>
              <a:rPr lang="hr-HR" dirty="0" smtClean="0">
                <a:latin typeface="Trebuchet MS" pitchFamily="34" charset="0"/>
              </a:rPr>
              <a:t> biblioteka </a:t>
            </a:r>
            <a:r>
              <a:rPr lang="vi-VN" dirty="0" smtClean="0"/>
              <a:t>se </a:t>
            </a:r>
            <a:r>
              <a:rPr lang="vi-VN" dirty="0"/>
              <a:t>mora odgovorno odlučiti koji </a:t>
            </a:r>
            <a:r>
              <a:rPr lang="hr-HR" dirty="0" smtClean="0">
                <a:latin typeface="Trebuchet MS" pitchFamily="34" charset="0"/>
              </a:rPr>
              <a:t>ć</a:t>
            </a:r>
            <a:r>
              <a:rPr lang="vi-VN" dirty="0" smtClean="0"/>
              <a:t>e </a:t>
            </a:r>
            <a:r>
              <a:rPr lang="vi-VN" dirty="0"/>
              <a:t>biti najprimjereniji </a:t>
            </a:r>
            <a:r>
              <a:rPr lang="vi-VN" dirty="0" smtClean="0"/>
              <a:t>za</a:t>
            </a:r>
            <a:r>
              <a:rPr lang="hr-HR" dirty="0" smtClean="0">
                <a:latin typeface="Trebuchet MS" pitchFamily="34" charset="0"/>
              </a:rPr>
              <a:t> </a:t>
            </a:r>
            <a:r>
              <a:rPr lang="vi-VN" dirty="0" smtClean="0"/>
              <a:t>ocjenjivanje </a:t>
            </a:r>
            <a:r>
              <a:rPr lang="vi-VN" dirty="0"/>
              <a:t>njene djelatnosti s obzirom na njene programske ciljeve </a:t>
            </a:r>
            <a:endParaRPr lang="hr-HR" dirty="0">
              <a:latin typeface="Trebuchet MS" pitchFamily="34" charset="0"/>
            </a:endParaRPr>
          </a:p>
        </p:txBody>
      </p:sp>
      <p:sp>
        <p:nvSpPr>
          <p:cNvPr id="4" name="Date Placeholder 3"/>
          <p:cNvSpPr>
            <a:spLocks noGrp="1"/>
          </p:cNvSpPr>
          <p:nvPr>
            <p:ph type="dt" sz="half" idx="10"/>
          </p:nvPr>
        </p:nvSpPr>
        <p:spPr/>
        <p:txBody>
          <a:bodyPr/>
          <a:lstStyle/>
          <a:p>
            <a:r>
              <a:rPr lang="en-US" smtClean="0"/>
              <a:t>00 / 00 / 2017</a:t>
            </a:r>
            <a:endParaRPr lang="en-US"/>
          </a:p>
        </p:txBody>
      </p:sp>
      <p:sp>
        <p:nvSpPr>
          <p:cNvPr id="5" name="Footer Placeholder 4"/>
          <p:cNvSpPr>
            <a:spLocks noGrp="1"/>
          </p:cNvSpPr>
          <p:nvPr>
            <p:ph type="ftr" sz="quarter" idx="11"/>
          </p:nvPr>
        </p:nvSpPr>
        <p:spPr/>
        <p:txBody>
          <a:bodyPr/>
          <a:lstStyle/>
          <a:p>
            <a:r>
              <a:rPr lang="en-US" smtClean="0"/>
              <a:t>561987-EPP-1-2015-1-IE-EPPKA2-CBHE-JP</a:t>
            </a:r>
            <a:endParaRPr lang="en-US"/>
          </a:p>
        </p:txBody>
      </p:sp>
      <p:sp>
        <p:nvSpPr>
          <p:cNvPr id="6" name="Slide Number Placeholder 5"/>
          <p:cNvSpPr>
            <a:spLocks noGrp="1"/>
          </p:cNvSpPr>
          <p:nvPr>
            <p:ph type="sldNum" sz="quarter" idx="12"/>
          </p:nvPr>
        </p:nvSpPr>
        <p:spPr/>
        <p:txBody>
          <a:bodyPr/>
          <a:lstStyle/>
          <a:p>
            <a:fld id="{CE430130-0E00-46FB-ACC8-D1179FB2C54A}" type="slidenum">
              <a:rPr lang="en-US" smtClean="0"/>
              <a:pPr/>
              <a:t>20</a:t>
            </a:fld>
            <a:endParaRPr lang="en-US"/>
          </a:p>
        </p:txBody>
      </p:sp>
    </p:spTree>
    <p:extLst>
      <p:ext uri="{BB962C8B-B14F-4D97-AF65-F5344CB8AC3E}">
        <p14:creationId xmlns:p14="http://schemas.microsoft.com/office/powerpoint/2010/main" xmlns="" val="23516131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68096" y="152400"/>
            <a:ext cx="7290054" cy="1219200"/>
          </a:xfrm>
        </p:spPr>
        <p:txBody>
          <a:bodyPr>
            <a:normAutofit fontScale="90000"/>
          </a:bodyPr>
          <a:lstStyle/>
          <a:p>
            <a:r>
              <a:rPr lang="hr-HR" sz="4000" dirty="0" smtClean="0"/>
              <a:t/>
            </a:r>
            <a:br>
              <a:rPr lang="hr-HR" sz="4000" dirty="0" smtClean="0"/>
            </a:br>
            <a:r>
              <a:rPr lang="hr-HR" sz="4000" dirty="0" smtClean="0"/>
              <a:t>ISO </a:t>
            </a:r>
            <a:r>
              <a:rPr lang="hr-HR" sz="4000" dirty="0"/>
              <a:t>11620:2008 - primjer odabira pojedinog pokazatelja</a:t>
            </a:r>
            <a:r>
              <a:rPr lang="hr-HR" dirty="0"/>
              <a:t/>
            </a:r>
            <a:br>
              <a:rPr lang="hr-HR" dirty="0"/>
            </a:br>
            <a:endParaRPr lang="hr-HR" dirty="0"/>
          </a:p>
        </p:txBody>
      </p:sp>
      <p:sp>
        <p:nvSpPr>
          <p:cNvPr id="3" name="Rezervirano mjesto sadržaja 2"/>
          <p:cNvSpPr>
            <a:spLocks noGrp="1"/>
          </p:cNvSpPr>
          <p:nvPr>
            <p:ph idx="1"/>
          </p:nvPr>
        </p:nvSpPr>
        <p:spPr>
          <a:xfrm>
            <a:off x="381000" y="1524000"/>
            <a:ext cx="8534400" cy="4785360"/>
          </a:xfrm>
        </p:spPr>
        <p:txBody>
          <a:bodyPr>
            <a:normAutofit/>
          </a:bodyPr>
          <a:lstStyle/>
          <a:p>
            <a:pPr>
              <a:buFont typeface="Arial" pitchFamily="34" charset="0"/>
              <a:buChar char="•"/>
            </a:pPr>
            <a:r>
              <a:rPr lang="hr-HR" sz="3200" dirty="0">
                <a:ln w="3175">
                  <a:noFill/>
                </a:ln>
              </a:rPr>
              <a:t>Misija </a:t>
            </a:r>
            <a:r>
              <a:rPr lang="hr-HR" sz="3200" dirty="0" smtClean="0">
                <a:ln w="3175">
                  <a:noFill/>
                </a:ln>
              </a:rPr>
              <a:t>biblioteke: </a:t>
            </a:r>
            <a:r>
              <a:rPr lang="hr-HR" sz="3200" dirty="0">
                <a:ln w="3175">
                  <a:noFill/>
                </a:ln>
              </a:rPr>
              <a:t>osigurati korištenje izvora u skladu </a:t>
            </a:r>
            <a:r>
              <a:rPr lang="hr-HR" sz="3200" dirty="0" smtClean="0">
                <a:ln w="3175">
                  <a:noFill/>
                </a:ln>
              </a:rPr>
              <a:t>potrebama univerzitetske zajednice</a:t>
            </a:r>
            <a:endParaRPr lang="hr-HR" sz="3200" dirty="0">
              <a:ln w="3175">
                <a:noFill/>
              </a:ln>
            </a:endParaRPr>
          </a:p>
          <a:p>
            <a:pPr>
              <a:buFont typeface="Arial" pitchFamily="34" charset="0"/>
              <a:buChar char="•"/>
            </a:pPr>
            <a:r>
              <a:rPr lang="hr-HR" sz="3200" dirty="0">
                <a:ln w="3175">
                  <a:noFill/>
                </a:ln>
              </a:rPr>
              <a:t>Cilj </a:t>
            </a:r>
            <a:r>
              <a:rPr lang="hr-HR" sz="3200" dirty="0" smtClean="0">
                <a:ln w="3175">
                  <a:noFill/>
                </a:ln>
              </a:rPr>
              <a:t>biblioteke: </a:t>
            </a:r>
            <a:r>
              <a:rPr lang="hr-HR" sz="3200" dirty="0">
                <a:ln w="3175">
                  <a:noFill/>
                </a:ln>
              </a:rPr>
              <a:t>osigurati primjerenu raspoloživost ispitne literature u </a:t>
            </a:r>
            <a:r>
              <a:rPr lang="hr-HR" sz="3200" dirty="0" smtClean="0">
                <a:ln w="3175">
                  <a:noFill/>
                </a:ln>
              </a:rPr>
              <a:t>biblioteci </a:t>
            </a:r>
            <a:endParaRPr lang="hr-HR" sz="3200" dirty="0">
              <a:ln w="3175">
                <a:noFill/>
              </a:ln>
            </a:endParaRPr>
          </a:p>
          <a:p>
            <a:pPr>
              <a:buFont typeface="Arial" pitchFamily="34" charset="0"/>
              <a:buChar char="•"/>
            </a:pPr>
            <a:r>
              <a:rPr lang="hr-HR" sz="3200" dirty="0">
                <a:ln w="3175">
                  <a:noFill/>
                </a:ln>
              </a:rPr>
              <a:t>Područje mjerenja: Izvori, dostupnost </a:t>
            </a:r>
            <a:r>
              <a:rPr lang="hr-HR" sz="3200" dirty="0" smtClean="0">
                <a:ln w="3175">
                  <a:noFill/>
                </a:ln>
              </a:rPr>
              <a:t>i infrastruktura</a:t>
            </a:r>
            <a:endParaRPr lang="hr-HR" sz="3200" dirty="0">
              <a:ln w="3175">
                <a:noFill/>
              </a:ln>
            </a:endParaRPr>
          </a:p>
          <a:p>
            <a:pPr>
              <a:buFont typeface="Arial" pitchFamily="34" charset="0"/>
              <a:buChar char="•"/>
            </a:pPr>
            <a:r>
              <a:rPr lang="hr-HR" sz="3200" dirty="0">
                <a:ln w="3175">
                  <a:noFill/>
                </a:ln>
              </a:rPr>
              <a:t>Naziv pokazatelja: B.1.1.1. Raspoloživost traženih </a:t>
            </a:r>
            <a:r>
              <a:rPr lang="hr-HR" sz="3200" dirty="0" smtClean="0">
                <a:ln w="3175">
                  <a:noFill/>
                </a:ln>
              </a:rPr>
              <a:t>naslova</a:t>
            </a:r>
          </a:p>
          <a:p>
            <a:pPr>
              <a:buFont typeface="Arial" pitchFamily="34" charset="0"/>
              <a:buChar char="•"/>
            </a:pPr>
            <a:r>
              <a:rPr lang="hr-HR" sz="3200" dirty="0" smtClean="0">
                <a:ln w="3175">
                  <a:noFill/>
                </a:ln>
                <a:solidFill>
                  <a:srgbClr val="FF0000"/>
                </a:solidFill>
              </a:rPr>
              <a:t>Provjera prikladnosti odabranog pokazatelja  </a:t>
            </a:r>
          </a:p>
          <a:p>
            <a:pPr>
              <a:buFont typeface="Arial" pitchFamily="34" charset="0"/>
              <a:buChar char="•"/>
            </a:pPr>
            <a:endParaRPr lang="hr-HR" sz="2400" dirty="0"/>
          </a:p>
          <a:p>
            <a:pPr>
              <a:buFont typeface="Arial" pitchFamily="34" charset="0"/>
              <a:buChar char="•"/>
            </a:pPr>
            <a:endParaRPr lang="hr-HR" dirty="0"/>
          </a:p>
          <a:p>
            <a:pPr>
              <a:buFont typeface="Arial" pitchFamily="34" charset="0"/>
              <a:buChar char="•"/>
            </a:pPr>
            <a:endParaRPr lang="hr-HR" dirty="0"/>
          </a:p>
        </p:txBody>
      </p:sp>
      <p:sp>
        <p:nvSpPr>
          <p:cNvPr id="6" name="Rezervirano mjesto broja slajda 5"/>
          <p:cNvSpPr>
            <a:spLocks noGrp="1"/>
          </p:cNvSpPr>
          <p:nvPr>
            <p:ph type="sldNum" sz="quarter" idx="12"/>
          </p:nvPr>
        </p:nvSpPr>
        <p:spPr/>
        <p:txBody>
          <a:bodyPr/>
          <a:lstStyle/>
          <a:p>
            <a:fld id="{CE430130-0E00-46FB-ACC8-D1179FB2C54A}" type="slidenum">
              <a:rPr lang="en-US" smtClean="0"/>
              <a:pPr/>
              <a:t>21</a:t>
            </a:fld>
            <a:endParaRPr lang="en-US"/>
          </a:p>
        </p:txBody>
      </p:sp>
    </p:spTree>
    <p:extLst>
      <p:ext uri="{BB962C8B-B14F-4D97-AF65-F5344CB8AC3E}">
        <p14:creationId xmlns:p14="http://schemas.microsoft.com/office/powerpoint/2010/main" xmlns="" val="19004690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D565A07-F57D-466C-940A-9CECB85AE6DE}" type="slidenum">
              <a:rPr lang="en-US"/>
              <a:pPr/>
              <a:t>22</a:t>
            </a:fld>
            <a:endParaRPr lang="en-US"/>
          </a:p>
        </p:txBody>
      </p:sp>
      <p:sp>
        <p:nvSpPr>
          <p:cNvPr id="8194" name="Rectangle 2"/>
          <p:cNvSpPr>
            <a:spLocks noGrp="1" noChangeArrowheads="1"/>
          </p:cNvSpPr>
          <p:nvPr>
            <p:ph type="title"/>
          </p:nvPr>
        </p:nvSpPr>
        <p:spPr>
          <a:xfrm>
            <a:off x="609600" y="274638"/>
            <a:ext cx="8151813" cy="993775"/>
          </a:xfrm>
        </p:spPr>
        <p:txBody>
          <a:bodyPr>
            <a:normAutofit fontScale="90000"/>
          </a:bodyPr>
          <a:lstStyle/>
          <a:p>
            <a:r>
              <a:rPr lang="hr-HR" sz="3200" dirty="0" smtClean="0"/>
              <a:t/>
            </a:r>
            <a:br>
              <a:rPr lang="hr-HR" sz="3200" dirty="0" smtClean="0"/>
            </a:br>
            <a:r>
              <a:rPr lang="hr-HR" sz="3200" dirty="0" smtClean="0"/>
              <a:t>ISO </a:t>
            </a:r>
            <a:r>
              <a:rPr lang="hr-HR" sz="3200" dirty="0"/>
              <a:t>11620:2008 -B.1.1.1. Raspoloživost traženih naslova</a:t>
            </a:r>
            <a:br>
              <a:rPr lang="hr-HR" sz="3200" dirty="0"/>
            </a:br>
            <a:endParaRPr lang="en-US" sz="3200" dirty="0"/>
          </a:p>
        </p:txBody>
      </p:sp>
      <p:sp>
        <p:nvSpPr>
          <p:cNvPr id="8195" name="Rectangle 3"/>
          <p:cNvSpPr>
            <a:spLocks noGrp="1" noChangeArrowheads="1"/>
          </p:cNvSpPr>
          <p:nvPr>
            <p:ph type="body" idx="1"/>
          </p:nvPr>
        </p:nvSpPr>
        <p:spPr>
          <a:xfrm>
            <a:off x="609600" y="1341438"/>
            <a:ext cx="8107363" cy="4967287"/>
          </a:xfrm>
          <a:ln/>
        </p:spPr>
        <p:style>
          <a:lnRef idx="2">
            <a:schemeClr val="accent6"/>
          </a:lnRef>
          <a:fillRef idx="1">
            <a:schemeClr val="lt1"/>
          </a:fillRef>
          <a:effectRef idx="0">
            <a:schemeClr val="accent6"/>
          </a:effectRef>
          <a:fontRef idx="minor">
            <a:schemeClr val="dk1"/>
          </a:fontRef>
        </p:style>
        <p:txBody>
          <a:bodyPr>
            <a:normAutofit/>
          </a:bodyPr>
          <a:lstStyle/>
          <a:p>
            <a:pPr>
              <a:lnSpc>
                <a:spcPct val="80000"/>
              </a:lnSpc>
            </a:pPr>
            <a:r>
              <a:rPr lang="hr-HR" b="1" dirty="0" smtClean="0"/>
              <a:t>Svrha:</a:t>
            </a:r>
            <a:r>
              <a:rPr lang="hr-HR" dirty="0" smtClean="0"/>
              <a:t> </a:t>
            </a:r>
            <a:r>
              <a:rPr lang="hr-HR" dirty="0"/>
              <a:t>ocijeniti raspoloživost naslova </a:t>
            </a:r>
            <a:r>
              <a:rPr lang="hr-HR" dirty="0" smtClean="0"/>
              <a:t>biblioteke </a:t>
            </a:r>
            <a:r>
              <a:rPr lang="hr-HR" dirty="0"/>
              <a:t>(vlastitih ili licenciranih), kad ih korisnik traži</a:t>
            </a:r>
          </a:p>
          <a:p>
            <a:pPr>
              <a:lnSpc>
                <a:spcPct val="80000"/>
              </a:lnSpc>
            </a:pPr>
            <a:r>
              <a:rPr lang="hr-HR" b="1" dirty="0" smtClean="0"/>
              <a:t>Primjenjiv:</a:t>
            </a:r>
            <a:r>
              <a:rPr lang="hr-HR" dirty="0" smtClean="0"/>
              <a:t> </a:t>
            </a:r>
            <a:r>
              <a:rPr lang="hr-HR" dirty="0"/>
              <a:t>za sve </a:t>
            </a:r>
            <a:r>
              <a:rPr lang="hr-HR" dirty="0" smtClean="0"/>
              <a:t>biblioteke, </a:t>
            </a:r>
            <a:r>
              <a:rPr lang="hr-HR" dirty="0"/>
              <a:t>za pojedine zbirke ili predmetna područja...</a:t>
            </a:r>
          </a:p>
          <a:p>
            <a:pPr>
              <a:lnSpc>
                <a:spcPct val="80000"/>
              </a:lnSpc>
            </a:pPr>
            <a:r>
              <a:rPr lang="hr-HR" b="1" dirty="0" smtClean="0"/>
              <a:t>Ddefiniran: </a:t>
            </a:r>
            <a:r>
              <a:rPr lang="hr-HR" dirty="0"/>
              <a:t>postotkom naslova koje ima </a:t>
            </a:r>
            <a:r>
              <a:rPr lang="hr-HR" dirty="0" smtClean="0"/>
              <a:t>biblioteka </a:t>
            </a:r>
            <a:r>
              <a:rPr lang="hr-HR" dirty="0"/>
              <a:t>i koji su traženi od barem jednog korisnika i odmah raspoloživi. Raspoloživ znači dostupan za posudbu, korištenje u </a:t>
            </a:r>
            <a:r>
              <a:rPr lang="hr-HR" dirty="0" smtClean="0"/>
              <a:t>biblioteci...</a:t>
            </a:r>
            <a:endParaRPr lang="hr-HR" dirty="0"/>
          </a:p>
          <a:p>
            <a:pPr>
              <a:lnSpc>
                <a:spcPct val="80000"/>
              </a:lnSpc>
            </a:pPr>
            <a:r>
              <a:rPr lang="hr-HR" b="1" dirty="0" smtClean="0"/>
              <a:t>Pprikuplja </a:t>
            </a:r>
            <a:r>
              <a:rPr lang="hr-HR" b="1" dirty="0"/>
              <a:t>se </a:t>
            </a:r>
            <a:r>
              <a:rPr lang="hr-HR" dirty="0"/>
              <a:t>tako da se izdvoji nasumičan uzorak naslova ...; </a:t>
            </a:r>
            <a:r>
              <a:rPr lang="hr-HR" b="1" dirty="0"/>
              <a:t>izračunava se formulom</a:t>
            </a:r>
            <a:r>
              <a:rPr lang="hr-HR" dirty="0"/>
              <a:t>: raspoloživost traženih naslova = broj raspoloživih traženih naslova u uzorku / ukupan broj traženih naslova u uzorku x 100. ...</a:t>
            </a:r>
          </a:p>
          <a:p>
            <a:pPr>
              <a:lnSpc>
                <a:spcPct val="80000"/>
              </a:lnSpc>
            </a:pPr>
            <a:r>
              <a:rPr lang="hr-HR" b="1" dirty="0" smtClean="0"/>
              <a:t>Rezultat: </a:t>
            </a:r>
            <a:r>
              <a:rPr lang="hr-HR" dirty="0" smtClean="0"/>
              <a:t>postotak </a:t>
            </a:r>
            <a:r>
              <a:rPr lang="hr-HR" dirty="0"/>
              <a:t>vjerojatnosti da je traženi naslov kojeg ima </a:t>
            </a:r>
            <a:r>
              <a:rPr lang="hr-HR" dirty="0" smtClean="0"/>
              <a:t>biblioteka raspoloživ </a:t>
            </a:r>
            <a:r>
              <a:rPr lang="hr-HR" dirty="0"/>
              <a:t>korisniku. Na pokazatelj utječe broj primjeraka istog naslova...</a:t>
            </a:r>
          </a:p>
          <a:p>
            <a:pPr>
              <a:lnSpc>
                <a:spcPct val="80000"/>
              </a:lnSpc>
            </a:pPr>
            <a:r>
              <a:rPr lang="hr-HR" b="1" dirty="0"/>
              <a:t>S</a:t>
            </a:r>
            <a:r>
              <a:rPr lang="hr-HR" b="1" dirty="0" smtClean="0"/>
              <a:t>rodan pokazatelj</a:t>
            </a:r>
            <a:r>
              <a:rPr lang="hr-HR" dirty="0"/>
              <a:t>: </a:t>
            </a:r>
            <a:r>
              <a:rPr lang="hr-HR" dirty="0" smtClean="0"/>
              <a:t>Postotak </a:t>
            </a:r>
            <a:r>
              <a:rPr lang="hr-HR" dirty="0"/>
              <a:t>traženih naslova u zbirci (B.1.1.2) - u kojoj mjeri </a:t>
            </a:r>
            <a:r>
              <a:rPr lang="hr-HR" dirty="0" smtClean="0"/>
              <a:t>biblioteka </a:t>
            </a:r>
            <a:r>
              <a:rPr lang="hr-HR" dirty="0"/>
              <a:t>posjeduje naslove koje traže korisnici.</a:t>
            </a:r>
            <a:endParaRPr lang="en-US" dirty="0"/>
          </a:p>
        </p:txBody>
      </p:sp>
    </p:spTree>
    <p:extLst>
      <p:ext uri="{BB962C8B-B14F-4D97-AF65-F5344CB8AC3E}">
        <p14:creationId xmlns:p14="http://schemas.microsoft.com/office/powerpoint/2010/main" xmlns="" val="1240228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t>Alati </a:t>
            </a:r>
            <a:r>
              <a:rPr lang="hr-HR" sz="3200" dirty="0"/>
              <a:t>za vrednovanje uspješnosti bibliotečkih usluga</a:t>
            </a:r>
          </a:p>
        </p:txBody>
      </p:sp>
      <p:sp>
        <p:nvSpPr>
          <p:cNvPr id="3" name="Content Placeholder 2"/>
          <p:cNvSpPr>
            <a:spLocks noGrp="1"/>
          </p:cNvSpPr>
          <p:nvPr>
            <p:ph idx="1"/>
          </p:nvPr>
        </p:nvSpPr>
        <p:spPr>
          <a:xfrm>
            <a:off x="762000" y="1828800"/>
            <a:ext cx="7290055" cy="4480560"/>
          </a:xfrm>
        </p:spPr>
        <p:txBody>
          <a:bodyPr>
            <a:noAutofit/>
          </a:bodyPr>
          <a:lstStyle/>
          <a:p>
            <a:r>
              <a:rPr lang="vi-VN" dirty="0" smtClean="0"/>
              <a:t>Mjerenja </a:t>
            </a:r>
            <a:r>
              <a:rPr lang="vi-VN" dirty="0"/>
              <a:t>kvalitete SERVQUAL, instrument utvrđuje kvalitetu usluge u uspoređujući očekivanja korisnika prema dobivenoj usluzi koristeći zadane veličine: materjalne uvjete, pouzdanost, brzinu odaziva, sigurnost </a:t>
            </a:r>
            <a:r>
              <a:rPr lang="vi-VN" dirty="0" smtClean="0"/>
              <a:t>i</a:t>
            </a:r>
            <a:r>
              <a:rPr lang="hr-HR" dirty="0" smtClean="0">
                <a:latin typeface="Trebuchet MS" pitchFamily="34" charset="0"/>
              </a:rPr>
              <a:t> </a:t>
            </a:r>
            <a:r>
              <a:rPr lang="vi-VN" dirty="0" smtClean="0"/>
              <a:t>ljubaznost</a:t>
            </a:r>
            <a:endParaRPr lang="vi-VN" dirty="0"/>
          </a:p>
          <a:p>
            <a:r>
              <a:rPr lang="vi-VN" dirty="0"/>
              <a:t>LibQUAL, </a:t>
            </a:r>
            <a:r>
              <a:rPr lang="vi-VN" dirty="0" smtClean="0"/>
              <a:t>ljudski </a:t>
            </a:r>
            <a:r>
              <a:rPr lang="vi-VN" dirty="0"/>
              <a:t>pristup u usluzi ili koliko je </a:t>
            </a:r>
            <a:r>
              <a:rPr lang="hr-HR" dirty="0" smtClean="0">
                <a:latin typeface="Trebuchet MS" pitchFamily="34" charset="0"/>
              </a:rPr>
              <a:t>bibliotekar</a:t>
            </a:r>
            <a:r>
              <a:rPr lang="vi-VN" dirty="0" smtClean="0"/>
              <a:t> </a:t>
            </a:r>
            <a:r>
              <a:rPr lang="vi-VN" dirty="0"/>
              <a:t>ljubazan i pouzdan, kontrolu informacija i to prema želji korisnika i ocjenjuje </a:t>
            </a:r>
            <a:r>
              <a:rPr lang="hr-HR" dirty="0" smtClean="0">
                <a:latin typeface="Trebuchet MS" pitchFamily="34" charset="0"/>
              </a:rPr>
              <a:t>biblioteku </a:t>
            </a:r>
            <a:r>
              <a:rPr lang="vi-VN" dirty="0" smtClean="0"/>
              <a:t>kao </a:t>
            </a:r>
            <a:r>
              <a:rPr lang="vi-VN" dirty="0"/>
              <a:t>mjesto</a:t>
            </a:r>
          </a:p>
          <a:p>
            <a:r>
              <a:rPr lang="vi-VN" dirty="0" smtClean="0"/>
              <a:t>DigiQual </a:t>
            </a:r>
            <a:r>
              <a:rPr lang="vi-VN" dirty="0"/>
              <a:t>razvojem orjentiran na web dizajn, pouzdanost, odaziv i odgovornost, osobnost.</a:t>
            </a:r>
          </a:p>
          <a:p>
            <a:r>
              <a:rPr lang="hr-HR" dirty="0" smtClean="0">
                <a:latin typeface="Trebuchet MS" pitchFamily="34" charset="0"/>
              </a:rPr>
              <a:t>D</a:t>
            </a:r>
            <a:r>
              <a:rPr lang="vi-VN" dirty="0" smtClean="0"/>
              <a:t>igitalne </a:t>
            </a:r>
            <a:r>
              <a:rPr lang="vi-VN" dirty="0"/>
              <a:t>tehnologije, modeli mijenjaju dimenzije i ulaskom tehnologije u </a:t>
            </a:r>
            <a:r>
              <a:rPr lang="vi-VN" dirty="0" smtClean="0"/>
              <a:t>s</a:t>
            </a:r>
            <a:r>
              <a:rPr lang="hr-HR" dirty="0" smtClean="0">
                <a:latin typeface="Trebuchet MS" pitchFamily="34" charset="0"/>
              </a:rPr>
              <a:t>istem</a:t>
            </a:r>
            <a:r>
              <a:rPr lang="vi-VN" dirty="0" smtClean="0"/>
              <a:t> </a:t>
            </a:r>
            <a:r>
              <a:rPr lang="vi-VN" dirty="0"/>
              <a:t>biti će </a:t>
            </a:r>
            <a:r>
              <a:rPr lang="vi-VN" dirty="0" smtClean="0"/>
              <a:t>puno</a:t>
            </a:r>
            <a:r>
              <a:rPr lang="hr-HR" dirty="0" smtClean="0">
                <a:latin typeface="Trebuchet MS" pitchFamily="34" charset="0"/>
              </a:rPr>
              <a:t> </a:t>
            </a:r>
            <a:r>
              <a:rPr lang="vi-VN" dirty="0" smtClean="0"/>
              <a:t>jednostavnije </a:t>
            </a:r>
            <a:r>
              <a:rPr lang="vi-VN" dirty="0"/>
              <a:t>mjerenje kvalitete usluga (Hernon 2014</a:t>
            </a:r>
            <a:r>
              <a:rPr lang="vi-VN" dirty="0" smtClean="0"/>
              <a:t>).</a:t>
            </a:r>
            <a:endParaRPr lang="hr-HR" dirty="0" smtClean="0">
              <a:latin typeface="Trebuchet MS" pitchFamily="34" charset="0"/>
            </a:endParaRPr>
          </a:p>
        </p:txBody>
      </p:sp>
      <p:sp>
        <p:nvSpPr>
          <p:cNvPr id="4" name="Date Placeholder 3"/>
          <p:cNvSpPr>
            <a:spLocks noGrp="1"/>
          </p:cNvSpPr>
          <p:nvPr>
            <p:ph type="dt" sz="half" idx="10"/>
          </p:nvPr>
        </p:nvSpPr>
        <p:spPr/>
        <p:txBody>
          <a:bodyPr/>
          <a:lstStyle/>
          <a:p>
            <a:r>
              <a:rPr lang="en-US" smtClean="0"/>
              <a:t>00 / 00 / 2017</a:t>
            </a:r>
            <a:endParaRPr lang="en-US"/>
          </a:p>
        </p:txBody>
      </p:sp>
      <p:sp>
        <p:nvSpPr>
          <p:cNvPr id="5" name="Footer Placeholder 4"/>
          <p:cNvSpPr>
            <a:spLocks noGrp="1"/>
          </p:cNvSpPr>
          <p:nvPr>
            <p:ph type="ftr" sz="quarter" idx="11"/>
          </p:nvPr>
        </p:nvSpPr>
        <p:spPr/>
        <p:txBody>
          <a:bodyPr/>
          <a:lstStyle/>
          <a:p>
            <a:r>
              <a:rPr lang="en-US" smtClean="0"/>
              <a:t>561987-EPP-1-2015-1-IE-EPPKA2-CBHE-JP</a:t>
            </a:r>
            <a:endParaRPr lang="en-US"/>
          </a:p>
        </p:txBody>
      </p:sp>
      <p:sp>
        <p:nvSpPr>
          <p:cNvPr id="6" name="Slide Number Placeholder 5"/>
          <p:cNvSpPr>
            <a:spLocks noGrp="1"/>
          </p:cNvSpPr>
          <p:nvPr>
            <p:ph type="sldNum" sz="quarter" idx="12"/>
          </p:nvPr>
        </p:nvSpPr>
        <p:spPr/>
        <p:txBody>
          <a:bodyPr/>
          <a:lstStyle/>
          <a:p>
            <a:fld id="{CE430130-0E00-46FB-ACC8-D1179FB2C54A}" type="slidenum">
              <a:rPr lang="en-US" smtClean="0"/>
              <a:pPr/>
              <a:t>23</a:t>
            </a:fld>
            <a:endParaRPr lang="en-US"/>
          </a:p>
        </p:txBody>
      </p:sp>
    </p:spTree>
    <p:extLst>
      <p:ext uri="{BB962C8B-B14F-4D97-AF65-F5344CB8AC3E}">
        <p14:creationId xmlns:p14="http://schemas.microsoft.com/office/powerpoint/2010/main" xmlns="" val="39122281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67384"/>
          </a:xfrm>
        </p:spPr>
        <p:txBody>
          <a:bodyPr>
            <a:normAutofit/>
          </a:bodyPr>
          <a:lstStyle/>
          <a:p>
            <a:r>
              <a:rPr lang="hr-HR" sz="3600" dirty="0" smtClean="0"/>
              <a:t>Tradicionalna statistička podjela</a:t>
            </a:r>
            <a:endParaRPr lang="hr-HR" sz="3600" dirty="0"/>
          </a:p>
        </p:txBody>
      </p:sp>
      <p:sp>
        <p:nvSpPr>
          <p:cNvPr id="3" name="Content Placeholder 2"/>
          <p:cNvSpPr>
            <a:spLocks noGrp="1"/>
          </p:cNvSpPr>
          <p:nvPr>
            <p:ph idx="1"/>
          </p:nvPr>
        </p:nvSpPr>
        <p:spPr>
          <a:xfrm>
            <a:off x="762000" y="1981200"/>
            <a:ext cx="7290055" cy="4023360"/>
          </a:xfrm>
        </p:spPr>
        <p:txBody>
          <a:bodyPr>
            <a:normAutofit fontScale="92500" lnSpcReduction="10000"/>
          </a:bodyPr>
          <a:lstStyle/>
          <a:p>
            <a:pPr marL="457200" indent="-457200">
              <a:buFont typeface="+mj-lt"/>
              <a:buAutoNum type="arabicPeriod"/>
            </a:pPr>
            <a:r>
              <a:rPr lang="hr-HR" sz="2400" dirty="0" smtClean="0"/>
              <a:t>Bibliotečki fondovi</a:t>
            </a:r>
          </a:p>
          <a:p>
            <a:pPr marL="457200" indent="-457200">
              <a:buFont typeface="+mj-lt"/>
              <a:buAutoNum type="arabicPeriod"/>
            </a:pPr>
            <a:r>
              <a:rPr lang="hr-HR" sz="2400" dirty="0" smtClean="0"/>
              <a:t>Biblioteka kao fizički prostor</a:t>
            </a:r>
          </a:p>
          <a:p>
            <a:pPr marL="457200" indent="-457200">
              <a:buFont typeface="+mj-lt"/>
              <a:buAutoNum type="arabicPeriod"/>
            </a:pPr>
            <a:r>
              <a:rPr lang="hr-HR" sz="2400" dirty="0" smtClean="0"/>
              <a:t>Osoblje</a:t>
            </a:r>
          </a:p>
          <a:p>
            <a:pPr marL="457200" indent="-457200">
              <a:buFont typeface="+mj-lt"/>
              <a:buAutoNum type="arabicPeriod"/>
            </a:pPr>
            <a:r>
              <a:rPr lang="hr-HR" sz="2400" dirty="0" smtClean="0"/>
              <a:t>Kulturna i javna djelatnost</a:t>
            </a:r>
          </a:p>
          <a:p>
            <a:pPr marL="457200" indent="-457200">
              <a:buFont typeface="+mj-lt"/>
              <a:buAutoNum type="arabicPeriod"/>
            </a:pPr>
            <a:r>
              <a:rPr lang="hr-HR" sz="2400" dirty="0" smtClean="0"/>
              <a:t>Elektronske usluge </a:t>
            </a:r>
          </a:p>
          <a:p>
            <a:pPr marL="457200" indent="-457200">
              <a:buFont typeface="+mj-lt"/>
              <a:buAutoNum type="arabicPeriod"/>
            </a:pPr>
            <a:r>
              <a:rPr lang="hr-HR" sz="2400" dirty="0" smtClean="0"/>
              <a:t>Korisnike</a:t>
            </a:r>
          </a:p>
          <a:p>
            <a:pPr marL="457200" indent="-457200">
              <a:buFont typeface="+mj-lt"/>
              <a:buAutoNum type="arabicPeriod"/>
            </a:pPr>
            <a:r>
              <a:rPr lang="hr-HR" sz="2400" dirty="0" smtClean="0"/>
              <a:t>Korištenje </a:t>
            </a:r>
          </a:p>
          <a:p>
            <a:pPr marL="457200" indent="-457200">
              <a:buFont typeface="+mj-lt"/>
              <a:buAutoNum type="arabicPeriod"/>
            </a:pPr>
            <a:r>
              <a:rPr lang="hr-HR" sz="2400" dirty="0" smtClean="0"/>
              <a:t>Obuka korisnika </a:t>
            </a:r>
          </a:p>
          <a:p>
            <a:pPr marL="457200" indent="-457200">
              <a:buFont typeface="+mj-lt"/>
              <a:buAutoNum type="arabicPeriod"/>
            </a:pPr>
            <a:r>
              <a:rPr lang="hr-HR" sz="2400" dirty="0" smtClean="0"/>
              <a:t>Troškovi</a:t>
            </a:r>
          </a:p>
          <a:p>
            <a:pPr marL="0" indent="0">
              <a:buNone/>
            </a:pPr>
            <a:endParaRPr lang="hr-HR" dirty="0"/>
          </a:p>
        </p:txBody>
      </p:sp>
      <p:sp>
        <p:nvSpPr>
          <p:cNvPr id="4" name="Date Placeholder 3"/>
          <p:cNvSpPr>
            <a:spLocks noGrp="1"/>
          </p:cNvSpPr>
          <p:nvPr>
            <p:ph type="dt" sz="half" idx="10"/>
          </p:nvPr>
        </p:nvSpPr>
        <p:spPr/>
        <p:txBody>
          <a:bodyPr/>
          <a:lstStyle/>
          <a:p>
            <a:r>
              <a:rPr lang="en-US" smtClean="0"/>
              <a:t>00 / 00 / 2017</a:t>
            </a:r>
            <a:endParaRPr lang="en-US"/>
          </a:p>
        </p:txBody>
      </p:sp>
      <p:sp>
        <p:nvSpPr>
          <p:cNvPr id="5" name="Footer Placeholder 4"/>
          <p:cNvSpPr>
            <a:spLocks noGrp="1"/>
          </p:cNvSpPr>
          <p:nvPr>
            <p:ph type="ftr" sz="quarter" idx="11"/>
          </p:nvPr>
        </p:nvSpPr>
        <p:spPr/>
        <p:txBody>
          <a:bodyPr/>
          <a:lstStyle/>
          <a:p>
            <a:r>
              <a:rPr lang="en-US" smtClean="0"/>
              <a:t>561987-EPP-1-2015-1-IE-EPPKA2-CBHE-JP</a:t>
            </a:r>
            <a:endParaRPr lang="en-US"/>
          </a:p>
        </p:txBody>
      </p:sp>
      <p:sp>
        <p:nvSpPr>
          <p:cNvPr id="6" name="Slide Number Placeholder 5"/>
          <p:cNvSpPr>
            <a:spLocks noGrp="1"/>
          </p:cNvSpPr>
          <p:nvPr>
            <p:ph type="sldNum" sz="quarter" idx="12"/>
          </p:nvPr>
        </p:nvSpPr>
        <p:spPr/>
        <p:txBody>
          <a:bodyPr/>
          <a:lstStyle/>
          <a:p>
            <a:fld id="{CE430130-0E00-46FB-ACC8-D1179FB2C54A}" type="slidenum">
              <a:rPr lang="en-US" smtClean="0"/>
              <a:pPr/>
              <a:t>24</a:t>
            </a:fld>
            <a:endParaRPr lang="en-US"/>
          </a:p>
        </p:txBody>
      </p:sp>
    </p:spTree>
    <p:extLst>
      <p:ext uri="{BB962C8B-B14F-4D97-AF65-F5344CB8AC3E}">
        <p14:creationId xmlns:p14="http://schemas.microsoft.com/office/powerpoint/2010/main" xmlns="" val="9236490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68096" y="585216"/>
            <a:ext cx="7290054" cy="1014984"/>
          </a:xfrm>
        </p:spPr>
        <p:txBody>
          <a:bodyPr>
            <a:normAutofit fontScale="90000"/>
          </a:bodyPr>
          <a:lstStyle/>
          <a:p>
            <a:r>
              <a:rPr lang="pl-PL" sz="3600" dirty="0"/>
              <a:t>Statistički podaci za članice biblioteka UNSA </a:t>
            </a:r>
            <a:r>
              <a:rPr lang="pl-PL" sz="3600" dirty="0" smtClean="0"/>
              <a:t>2016.</a:t>
            </a:r>
            <a:br>
              <a:rPr lang="pl-PL" sz="3600" dirty="0" smtClean="0"/>
            </a:br>
            <a:endParaRPr lang="hr-HR" sz="3600" dirty="0"/>
          </a:p>
        </p:txBody>
      </p:sp>
      <p:sp>
        <p:nvSpPr>
          <p:cNvPr id="3" name="Rezervirano mjesto sadržaja 2"/>
          <p:cNvSpPr>
            <a:spLocks noGrp="1"/>
          </p:cNvSpPr>
          <p:nvPr>
            <p:ph sz="half" idx="1"/>
          </p:nvPr>
        </p:nvSpPr>
        <p:spPr>
          <a:xfrm>
            <a:off x="768096" y="1600200"/>
            <a:ext cx="3566160" cy="4709160"/>
          </a:xfrm>
        </p:spPr>
        <p:txBody>
          <a:bodyPr>
            <a:normAutofit fontScale="85000" lnSpcReduction="10000"/>
          </a:bodyPr>
          <a:lstStyle/>
          <a:p>
            <a:pPr marL="0" indent="0">
              <a:buNone/>
            </a:pPr>
            <a:r>
              <a:rPr lang="hr-HR" sz="2300" dirty="0" smtClean="0">
                <a:ln w="3175">
                  <a:solidFill>
                    <a:schemeClr val="tx1"/>
                  </a:solidFill>
                </a:ln>
                <a:solidFill>
                  <a:srgbClr val="FF0000"/>
                </a:solidFill>
              </a:rPr>
              <a:t>1. Prostor </a:t>
            </a:r>
            <a:r>
              <a:rPr lang="hr-HR" sz="2300" dirty="0">
                <a:ln w="3175">
                  <a:solidFill>
                    <a:schemeClr val="tx1"/>
                  </a:solidFill>
                </a:ln>
                <a:solidFill>
                  <a:srgbClr val="FF0000"/>
                </a:solidFill>
              </a:rPr>
              <a:t>(izraziti u m2)</a:t>
            </a:r>
            <a:r>
              <a:rPr lang="hr-HR" sz="2300" dirty="0">
                <a:ln w="3175">
                  <a:solidFill>
                    <a:schemeClr val="tx1"/>
                  </a:solidFill>
                </a:ln>
              </a:rPr>
              <a:t>	</a:t>
            </a:r>
            <a:endParaRPr lang="hr-HR" sz="2300" dirty="0" smtClean="0">
              <a:ln w="3175">
                <a:solidFill>
                  <a:schemeClr val="tx1"/>
                </a:solidFill>
              </a:ln>
            </a:endParaRPr>
          </a:p>
          <a:p>
            <a:pPr marL="0" indent="0">
              <a:buNone/>
            </a:pPr>
            <a:r>
              <a:rPr lang="hr-HR" sz="2300" dirty="0" smtClean="0">
                <a:ln w="3175">
                  <a:solidFill>
                    <a:schemeClr val="tx1"/>
                  </a:solidFill>
                </a:ln>
              </a:rPr>
              <a:t>1.1. Katalog </a:t>
            </a:r>
            <a:r>
              <a:rPr lang="hr-HR" sz="2300" dirty="0">
                <a:ln w="3175">
                  <a:solidFill>
                    <a:schemeClr val="tx1"/>
                  </a:solidFill>
                </a:ln>
              </a:rPr>
              <a:t>za </a:t>
            </a:r>
            <a:r>
              <a:rPr lang="hr-HR" sz="2300" dirty="0" smtClean="0">
                <a:ln w="3175">
                  <a:solidFill>
                    <a:schemeClr val="tx1"/>
                  </a:solidFill>
                </a:ln>
              </a:rPr>
              <a:t>usluživanje 	korisnika </a:t>
            </a:r>
            <a:endParaRPr lang="hr-HR" sz="2300" dirty="0">
              <a:ln w="3175">
                <a:solidFill>
                  <a:schemeClr val="tx1"/>
                </a:solidFill>
              </a:ln>
            </a:endParaRPr>
          </a:p>
          <a:p>
            <a:pPr marL="0" indent="0">
              <a:buNone/>
            </a:pPr>
            <a:r>
              <a:rPr lang="hr-HR" sz="2300" dirty="0" smtClean="0">
                <a:ln w="3175">
                  <a:solidFill>
                    <a:schemeClr val="tx1"/>
                  </a:solidFill>
                </a:ln>
              </a:rPr>
              <a:t>1.2. Čitaonica</a:t>
            </a:r>
            <a:r>
              <a:rPr lang="hr-HR" sz="2300" dirty="0">
                <a:ln w="3175">
                  <a:solidFill>
                    <a:schemeClr val="tx1"/>
                  </a:solidFill>
                </a:ln>
              </a:rPr>
              <a:t>	</a:t>
            </a:r>
          </a:p>
          <a:p>
            <a:pPr marL="0" indent="0">
              <a:buNone/>
            </a:pPr>
            <a:r>
              <a:rPr lang="hr-HR" sz="2300" dirty="0" smtClean="0">
                <a:ln w="3175">
                  <a:solidFill>
                    <a:schemeClr val="tx1"/>
                  </a:solidFill>
                </a:ln>
              </a:rPr>
              <a:t>1.3. Skladište</a:t>
            </a:r>
            <a:r>
              <a:rPr lang="hr-HR" sz="2300" dirty="0">
                <a:ln w="3175">
                  <a:solidFill>
                    <a:schemeClr val="tx1"/>
                  </a:solidFill>
                </a:ln>
              </a:rPr>
              <a:t>	</a:t>
            </a:r>
          </a:p>
          <a:p>
            <a:pPr marL="0" indent="0">
              <a:buNone/>
            </a:pPr>
            <a:r>
              <a:rPr lang="hr-HR" sz="2300" dirty="0" smtClean="0">
                <a:ln w="3175">
                  <a:solidFill>
                    <a:schemeClr val="tx1"/>
                  </a:solidFill>
                </a:ln>
              </a:rPr>
              <a:t>1.4. Knjigoveznica</a:t>
            </a:r>
            <a:r>
              <a:rPr lang="hr-HR" sz="2300" dirty="0">
                <a:ln w="3175">
                  <a:solidFill>
                    <a:schemeClr val="tx1"/>
                  </a:solidFill>
                </a:ln>
              </a:rPr>
              <a:t>	 </a:t>
            </a:r>
          </a:p>
          <a:p>
            <a:pPr marL="0" indent="0">
              <a:buNone/>
            </a:pPr>
            <a:r>
              <a:rPr lang="hr-HR" sz="2300" dirty="0" smtClean="0">
                <a:ln w="3175">
                  <a:solidFill>
                    <a:schemeClr val="tx1"/>
                  </a:solidFill>
                </a:ln>
              </a:rPr>
              <a:t>1.5. Stručne </a:t>
            </a:r>
            <a:r>
              <a:rPr lang="hr-HR" sz="2300" dirty="0">
                <a:ln w="3175">
                  <a:solidFill>
                    <a:schemeClr val="tx1"/>
                  </a:solidFill>
                </a:ln>
              </a:rPr>
              <a:t>službe i ostali </a:t>
            </a:r>
            <a:r>
              <a:rPr lang="hr-HR" sz="2300" dirty="0" smtClean="0">
                <a:ln w="3175">
                  <a:solidFill>
                    <a:schemeClr val="tx1"/>
                  </a:solidFill>
                </a:ln>
              </a:rPr>
              <a:t>	prostor</a:t>
            </a:r>
            <a:endParaRPr lang="hr-HR" sz="2300" dirty="0">
              <a:ln w="3175">
                <a:solidFill>
                  <a:schemeClr val="tx1"/>
                </a:solidFill>
              </a:ln>
            </a:endParaRPr>
          </a:p>
          <a:p>
            <a:pPr marL="0" indent="0">
              <a:buNone/>
            </a:pPr>
            <a:r>
              <a:rPr lang="hr-HR" sz="2300" dirty="0" smtClean="0">
                <a:ln w="3175">
                  <a:solidFill>
                    <a:schemeClr val="tx1"/>
                  </a:solidFill>
                </a:ln>
              </a:rPr>
              <a:t>2. Oprema</a:t>
            </a:r>
            <a:r>
              <a:rPr lang="hr-HR" sz="2300" dirty="0">
                <a:ln w="3175">
                  <a:solidFill>
                    <a:schemeClr val="tx1"/>
                  </a:solidFill>
                </a:ln>
              </a:rPr>
              <a:t>		</a:t>
            </a:r>
          </a:p>
          <a:p>
            <a:pPr marL="0" indent="0">
              <a:buNone/>
            </a:pPr>
            <a:r>
              <a:rPr lang="hr-HR" sz="2300" dirty="0" smtClean="0">
                <a:ln w="3175">
                  <a:solidFill>
                    <a:schemeClr val="tx1"/>
                  </a:solidFill>
                </a:ln>
              </a:rPr>
              <a:t>2.1. Broj </a:t>
            </a:r>
            <a:r>
              <a:rPr lang="hr-HR" sz="2300" dirty="0">
                <a:ln w="3175">
                  <a:solidFill>
                    <a:schemeClr val="tx1"/>
                  </a:solidFill>
                </a:ln>
              </a:rPr>
              <a:t>računara	</a:t>
            </a:r>
          </a:p>
          <a:p>
            <a:pPr marL="0" indent="0">
              <a:buNone/>
            </a:pPr>
            <a:r>
              <a:rPr lang="hr-HR" sz="2300" dirty="0" smtClean="0">
                <a:ln w="3175">
                  <a:solidFill>
                    <a:schemeClr val="tx1"/>
                  </a:solidFill>
                </a:ln>
              </a:rPr>
              <a:t>2.2. Broj </a:t>
            </a:r>
            <a:r>
              <a:rPr lang="hr-HR" sz="2300" dirty="0">
                <a:ln w="3175">
                  <a:solidFill>
                    <a:schemeClr val="tx1"/>
                  </a:solidFill>
                </a:ln>
              </a:rPr>
              <a:t>programskih </a:t>
            </a:r>
            <a:r>
              <a:rPr lang="hr-HR" sz="2300" dirty="0" smtClean="0">
                <a:ln w="3175">
                  <a:solidFill>
                    <a:schemeClr val="tx1"/>
                  </a:solidFill>
                </a:ln>
              </a:rPr>
              <a:t>paket</a:t>
            </a:r>
            <a:endParaRPr lang="hr-HR" sz="2300" dirty="0">
              <a:ln w="3175">
                <a:solidFill>
                  <a:schemeClr val="tx1"/>
                </a:solidFill>
              </a:ln>
            </a:endParaRPr>
          </a:p>
          <a:p>
            <a:pPr marL="0" indent="0">
              <a:buNone/>
            </a:pPr>
            <a:r>
              <a:rPr lang="hr-HR" sz="2300" dirty="0" smtClean="0">
                <a:ln w="3175">
                  <a:solidFill>
                    <a:schemeClr val="tx1"/>
                  </a:solidFill>
                </a:ln>
              </a:rPr>
              <a:t>2.3. Konekcija </a:t>
            </a:r>
            <a:r>
              <a:rPr lang="hr-HR" sz="2300" dirty="0">
                <a:ln w="3175">
                  <a:solidFill>
                    <a:schemeClr val="tx1"/>
                  </a:solidFill>
                </a:ln>
              </a:rPr>
              <a:t>na Internet (1-Da; </a:t>
            </a:r>
            <a:r>
              <a:rPr lang="hr-HR" sz="2300" dirty="0" smtClean="0">
                <a:ln w="3175">
                  <a:solidFill>
                    <a:schemeClr val="tx1"/>
                  </a:solidFill>
                </a:ln>
              </a:rPr>
              <a:t>	0-Ne</a:t>
            </a:r>
            <a:r>
              <a:rPr lang="hr-HR" sz="2300" dirty="0">
                <a:ln w="3175">
                  <a:solidFill>
                    <a:schemeClr val="tx1"/>
                  </a:solidFill>
                </a:ln>
              </a:rPr>
              <a:t>)</a:t>
            </a:r>
          </a:p>
          <a:p>
            <a:pPr>
              <a:buFont typeface="Arial" pitchFamily="34" charset="0"/>
              <a:buChar char="•"/>
            </a:pPr>
            <a:endParaRPr lang="hr-HR" dirty="0"/>
          </a:p>
        </p:txBody>
      </p:sp>
      <p:sp>
        <p:nvSpPr>
          <p:cNvPr id="8" name="Content Placeholder 7"/>
          <p:cNvSpPr>
            <a:spLocks noGrp="1"/>
          </p:cNvSpPr>
          <p:nvPr>
            <p:ph sz="half" idx="2"/>
          </p:nvPr>
        </p:nvSpPr>
        <p:spPr>
          <a:xfrm>
            <a:off x="4648200" y="1676400"/>
            <a:ext cx="4191000" cy="4632960"/>
          </a:xfrm>
        </p:spPr>
        <p:txBody>
          <a:bodyPr>
            <a:normAutofit fontScale="85000" lnSpcReduction="10000"/>
          </a:bodyPr>
          <a:lstStyle/>
          <a:p>
            <a:r>
              <a:rPr lang="hr-HR" dirty="0" smtClean="0">
                <a:ln w="3175">
                  <a:solidFill>
                    <a:schemeClr val="tx1"/>
                  </a:solidFill>
                </a:ln>
                <a:solidFill>
                  <a:srgbClr val="FF0000"/>
                </a:solidFill>
              </a:rPr>
              <a:t>3. </a:t>
            </a:r>
            <a:r>
              <a:rPr lang="vi-VN" dirty="0" smtClean="0">
                <a:ln w="3175">
                  <a:solidFill>
                    <a:schemeClr val="tx1"/>
                  </a:solidFill>
                </a:ln>
                <a:solidFill>
                  <a:srgbClr val="FF0000"/>
                </a:solidFill>
              </a:rPr>
              <a:t>Fondovi</a:t>
            </a:r>
            <a:r>
              <a:rPr lang="vi-VN" dirty="0">
                <a:ln w="3175">
                  <a:solidFill>
                    <a:schemeClr val="tx1"/>
                  </a:solidFill>
                </a:ln>
              </a:rPr>
              <a:t>	</a:t>
            </a:r>
          </a:p>
          <a:p>
            <a:r>
              <a:rPr lang="hr-HR" dirty="0" smtClean="0">
                <a:ln w="3175">
                  <a:solidFill>
                    <a:schemeClr val="tx1"/>
                  </a:solidFill>
                </a:ln>
              </a:rPr>
              <a:t>3.1. </a:t>
            </a:r>
            <a:r>
              <a:rPr lang="vi-VN" dirty="0" smtClean="0">
                <a:ln w="3175">
                  <a:solidFill>
                    <a:schemeClr val="tx1"/>
                  </a:solidFill>
                </a:ln>
              </a:rPr>
              <a:t>Knjige</a:t>
            </a:r>
            <a:r>
              <a:rPr lang="vi-VN" dirty="0">
                <a:ln w="3175">
                  <a:solidFill>
                    <a:schemeClr val="tx1"/>
                  </a:solidFill>
                </a:ln>
              </a:rPr>
              <a:t>	</a:t>
            </a:r>
          </a:p>
          <a:p>
            <a:r>
              <a:rPr lang="hr-HR" dirty="0" smtClean="0">
                <a:ln w="3175">
                  <a:solidFill>
                    <a:schemeClr val="tx1"/>
                  </a:solidFill>
                </a:ln>
              </a:rPr>
              <a:t>3.2. </a:t>
            </a:r>
            <a:r>
              <a:rPr lang="vi-VN" dirty="0" smtClean="0">
                <a:ln w="3175">
                  <a:solidFill>
                    <a:schemeClr val="tx1"/>
                  </a:solidFill>
                </a:ln>
              </a:rPr>
              <a:t>Periodika </a:t>
            </a:r>
            <a:r>
              <a:rPr lang="vi-VN" dirty="0">
                <a:ln w="3175">
                  <a:solidFill>
                    <a:schemeClr val="tx1"/>
                  </a:solidFill>
                </a:ln>
              </a:rPr>
              <a:t>(broj pretplata na </a:t>
            </a:r>
            <a:r>
              <a:rPr lang="vi-VN" dirty="0" smtClean="0">
                <a:ln w="3175">
                  <a:solidFill>
                    <a:schemeClr val="tx1"/>
                  </a:solidFill>
                </a:ln>
              </a:rPr>
              <a:t>časopise</a:t>
            </a:r>
            <a:endParaRPr lang="vi-VN" dirty="0">
              <a:ln w="3175">
                <a:solidFill>
                  <a:schemeClr val="tx1"/>
                </a:solidFill>
              </a:ln>
            </a:endParaRPr>
          </a:p>
          <a:p>
            <a:r>
              <a:rPr lang="hr-HR" dirty="0" smtClean="0">
                <a:ln w="3175">
                  <a:solidFill>
                    <a:schemeClr val="tx1"/>
                  </a:solidFill>
                </a:ln>
              </a:rPr>
              <a:t>3.4. </a:t>
            </a:r>
            <a:r>
              <a:rPr lang="vi-VN" dirty="0" smtClean="0">
                <a:ln w="3175">
                  <a:solidFill>
                    <a:schemeClr val="tx1"/>
                  </a:solidFill>
                </a:ln>
              </a:rPr>
              <a:t>Magistarski </a:t>
            </a:r>
            <a:r>
              <a:rPr lang="vi-VN" dirty="0">
                <a:ln w="3175">
                  <a:solidFill>
                    <a:schemeClr val="tx1"/>
                  </a:solidFill>
                </a:ln>
              </a:rPr>
              <a:t>radovi	</a:t>
            </a:r>
          </a:p>
          <a:p>
            <a:r>
              <a:rPr lang="hr-HR" dirty="0" smtClean="0">
                <a:ln w="3175">
                  <a:solidFill>
                    <a:schemeClr val="tx1"/>
                  </a:solidFill>
                </a:ln>
              </a:rPr>
              <a:t>3.5. </a:t>
            </a:r>
            <a:r>
              <a:rPr lang="vi-VN" dirty="0" smtClean="0">
                <a:ln w="3175">
                  <a:solidFill>
                    <a:schemeClr val="tx1"/>
                  </a:solidFill>
                </a:ln>
              </a:rPr>
              <a:t>Doktorske </a:t>
            </a:r>
            <a:r>
              <a:rPr lang="vi-VN" dirty="0">
                <a:ln w="3175">
                  <a:solidFill>
                    <a:schemeClr val="tx1"/>
                  </a:solidFill>
                </a:ln>
              </a:rPr>
              <a:t>disertacije	</a:t>
            </a:r>
          </a:p>
          <a:p>
            <a:r>
              <a:rPr lang="hr-HR" dirty="0" smtClean="0">
                <a:ln w="3175">
                  <a:solidFill>
                    <a:schemeClr val="tx1"/>
                  </a:solidFill>
                </a:ln>
              </a:rPr>
              <a:t>3.6. </a:t>
            </a:r>
            <a:r>
              <a:rPr lang="vi-VN" dirty="0" smtClean="0">
                <a:ln w="3175">
                  <a:solidFill>
                    <a:schemeClr val="tx1"/>
                  </a:solidFill>
                </a:ln>
              </a:rPr>
              <a:t>Neknjižna </a:t>
            </a:r>
            <a:r>
              <a:rPr lang="vi-VN" dirty="0">
                <a:ln w="3175">
                  <a:solidFill>
                    <a:schemeClr val="tx1"/>
                  </a:solidFill>
                </a:ln>
              </a:rPr>
              <a:t>građa	</a:t>
            </a:r>
          </a:p>
          <a:p>
            <a:r>
              <a:rPr lang="hr-HR" dirty="0" smtClean="0">
                <a:ln w="3175">
                  <a:solidFill>
                    <a:schemeClr val="tx1"/>
                  </a:solidFill>
                </a:ln>
              </a:rPr>
              <a:t>3.7. </a:t>
            </a:r>
            <a:r>
              <a:rPr lang="vi-VN" dirty="0" smtClean="0">
                <a:ln w="3175">
                  <a:solidFill>
                    <a:schemeClr val="tx1"/>
                  </a:solidFill>
                </a:ln>
              </a:rPr>
              <a:t>Specijalne </a:t>
            </a:r>
            <a:r>
              <a:rPr lang="vi-VN" dirty="0">
                <a:ln w="3175">
                  <a:solidFill>
                    <a:schemeClr val="tx1"/>
                  </a:solidFill>
                </a:ln>
              </a:rPr>
              <a:t>zbirke	</a:t>
            </a:r>
          </a:p>
          <a:p>
            <a:r>
              <a:rPr lang="hr-HR" dirty="0" smtClean="0">
                <a:ln w="3175">
                  <a:solidFill>
                    <a:schemeClr val="tx1"/>
                  </a:solidFill>
                </a:ln>
              </a:rPr>
              <a:t>3.8. </a:t>
            </a:r>
            <a:r>
              <a:rPr lang="vi-VN" dirty="0" smtClean="0">
                <a:ln w="3175">
                  <a:solidFill>
                    <a:schemeClr val="tx1"/>
                  </a:solidFill>
                </a:ln>
              </a:rPr>
              <a:t>Građa </a:t>
            </a:r>
            <a:r>
              <a:rPr lang="vi-VN" dirty="0">
                <a:ln w="3175">
                  <a:solidFill>
                    <a:schemeClr val="tx1"/>
                  </a:solidFill>
                </a:ln>
              </a:rPr>
              <a:t>spomeničkog </a:t>
            </a:r>
            <a:r>
              <a:rPr lang="vi-VN" dirty="0" smtClean="0">
                <a:ln w="3175">
                  <a:solidFill>
                    <a:schemeClr val="tx1"/>
                  </a:solidFill>
                </a:ln>
              </a:rPr>
              <a:t>karakter</a:t>
            </a:r>
            <a:endParaRPr lang="vi-VN" dirty="0">
              <a:ln w="3175">
                <a:solidFill>
                  <a:schemeClr val="tx1"/>
                </a:solidFill>
              </a:ln>
            </a:endParaRPr>
          </a:p>
          <a:p>
            <a:r>
              <a:rPr lang="hr-HR" dirty="0" smtClean="0">
                <a:ln w="3175">
                  <a:solidFill>
                    <a:schemeClr val="tx1"/>
                  </a:solidFill>
                </a:ln>
              </a:rPr>
              <a:t>3.9. </a:t>
            </a:r>
            <a:r>
              <a:rPr lang="vi-VN" dirty="0" smtClean="0">
                <a:ln w="3175">
                  <a:solidFill>
                    <a:schemeClr val="tx1"/>
                  </a:solidFill>
                </a:ln>
              </a:rPr>
              <a:t>Referentna </a:t>
            </a:r>
            <a:r>
              <a:rPr lang="vi-VN" dirty="0">
                <a:ln w="3175">
                  <a:solidFill>
                    <a:schemeClr val="tx1"/>
                  </a:solidFill>
                </a:ln>
              </a:rPr>
              <a:t>zbirka, elaborati, </a:t>
            </a:r>
            <a:r>
              <a:rPr lang="vi-VN" dirty="0" smtClean="0">
                <a:ln w="3175">
                  <a:solidFill>
                    <a:schemeClr val="tx1"/>
                  </a:solidFill>
                </a:ln>
              </a:rPr>
              <a:t>studij</a:t>
            </a:r>
            <a:endParaRPr lang="vi-VN" dirty="0">
              <a:ln w="3175">
                <a:solidFill>
                  <a:schemeClr val="tx1"/>
                </a:solidFill>
              </a:ln>
            </a:endParaRPr>
          </a:p>
          <a:p>
            <a:r>
              <a:rPr lang="hr-HR" dirty="0" smtClean="0">
                <a:ln w="3175">
                  <a:solidFill>
                    <a:schemeClr val="tx1"/>
                  </a:solidFill>
                </a:ln>
              </a:rPr>
              <a:t>3.10. </a:t>
            </a:r>
            <a:r>
              <a:rPr lang="vi-VN" dirty="0" smtClean="0">
                <a:ln w="3175">
                  <a:solidFill>
                    <a:schemeClr val="tx1"/>
                  </a:solidFill>
                </a:ln>
              </a:rPr>
              <a:t>Godišnji </a:t>
            </a:r>
            <a:r>
              <a:rPr lang="vi-VN" dirty="0">
                <a:ln w="3175">
                  <a:solidFill>
                    <a:schemeClr val="tx1"/>
                  </a:solidFill>
                </a:ln>
              </a:rPr>
              <a:t>priliv knjiga (2013</a:t>
            </a:r>
            <a:r>
              <a:rPr lang="vi-VN" dirty="0" smtClean="0">
                <a:ln w="3175">
                  <a:solidFill>
                    <a:schemeClr val="tx1"/>
                  </a:solidFill>
                </a:ln>
              </a:rPr>
              <a:t>)</a:t>
            </a:r>
            <a:endParaRPr lang="vi-VN" dirty="0">
              <a:ln w="3175">
                <a:solidFill>
                  <a:schemeClr val="tx1"/>
                </a:solidFill>
              </a:ln>
            </a:endParaRPr>
          </a:p>
          <a:p>
            <a:r>
              <a:rPr lang="hr-HR" dirty="0" smtClean="0">
                <a:ln w="3175">
                  <a:solidFill>
                    <a:schemeClr val="tx1"/>
                  </a:solidFill>
                </a:ln>
              </a:rPr>
              <a:t>3.11. </a:t>
            </a:r>
            <a:r>
              <a:rPr lang="vi-VN" dirty="0" smtClean="0">
                <a:ln w="3175">
                  <a:solidFill>
                    <a:schemeClr val="tx1"/>
                  </a:solidFill>
                </a:ln>
              </a:rPr>
              <a:t>Namjenska </a:t>
            </a:r>
            <a:r>
              <a:rPr lang="vi-VN" dirty="0">
                <a:ln w="3175">
                  <a:solidFill>
                    <a:schemeClr val="tx1"/>
                  </a:solidFill>
                </a:ln>
              </a:rPr>
              <a:t>sredstva za </a:t>
            </a:r>
            <a:r>
              <a:rPr lang="vi-VN" dirty="0" smtClean="0">
                <a:ln w="3175">
                  <a:solidFill>
                    <a:schemeClr val="tx1"/>
                  </a:solidFill>
                </a:ln>
              </a:rPr>
              <a:t>kupovinu </a:t>
            </a:r>
            <a:r>
              <a:rPr lang="hr-HR" dirty="0" smtClean="0">
                <a:ln w="3175">
                  <a:solidFill>
                    <a:schemeClr val="tx1"/>
                  </a:solidFill>
                </a:ln>
              </a:rPr>
              <a:t>	</a:t>
            </a:r>
            <a:r>
              <a:rPr lang="vi-VN" dirty="0" smtClean="0">
                <a:ln w="3175">
                  <a:solidFill>
                    <a:schemeClr val="tx1"/>
                  </a:solidFill>
                </a:ln>
              </a:rPr>
              <a:t>fonda </a:t>
            </a:r>
            <a:endParaRPr lang="vi-VN" dirty="0">
              <a:ln w="3175">
                <a:solidFill>
                  <a:schemeClr val="tx1"/>
                </a:solidFill>
              </a:ln>
            </a:endParaRPr>
          </a:p>
          <a:p>
            <a:endParaRPr lang="hr-HR" dirty="0"/>
          </a:p>
        </p:txBody>
      </p:sp>
      <p:sp>
        <p:nvSpPr>
          <p:cNvPr id="6" name="Rezervirano mjesto broja slajda 5"/>
          <p:cNvSpPr>
            <a:spLocks noGrp="1"/>
          </p:cNvSpPr>
          <p:nvPr>
            <p:ph type="sldNum" sz="quarter" idx="12"/>
          </p:nvPr>
        </p:nvSpPr>
        <p:spPr/>
        <p:txBody>
          <a:bodyPr/>
          <a:lstStyle/>
          <a:p>
            <a:fld id="{CE430130-0E00-46FB-ACC8-D1179FB2C54A}" type="slidenum">
              <a:rPr lang="en-US" smtClean="0"/>
              <a:pPr/>
              <a:t>25</a:t>
            </a:fld>
            <a:endParaRPr lang="en-US"/>
          </a:p>
        </p:txBody>
      </p:sp>
    </p:spTree>
    <p:extLst>
      <p:ext uri="{BB962C8B-B14F-4D97-AF65-F5344CB8AC3E}">
        <p14:creationId xmlns:p14="http://schemas.microsoft.com/office/powerpoint/2010/main" xmlns="" val="17672801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938784"/>
          </a:xfrm>
        </p:spPr>
        <p:txBody>
          <a:bodyPr>
            <a:normAutofit fontScale="90000"/>
          </a:bodyPr>
          <a:lstStyle/>
          <a:p>
            <a:r>
              <a:rPr lang="pl-PL" sz="3200" dirty="0"/>
              <a:t>Statistički podaci za članice biblioteka UNSA </a:t>
            </a:r>
            <a:r>
              <a:rPr lang="pl-PL" sz="3200" dirty="0" smtClean="0"/>
              <a:t>2015.</a:t>
            </a:r>
            <a:br>
              <a:rPr lang="pl-PL" sz="3200" dirty="0" smtClean="0"/>
            </a:br>
            <a:endParaRPr lang="hr-HR" sz="3200" dirty="0"/>
          </a:p>
        </p:txBody>
      </p:sp>
      <p:sp>
        <p:nvSpPr>
          <p:cNvPr id="3" name="Content Placeholder 2"/>
          <p:cNvSpPr>
            <a:spLocks noGrp="1"/>
          </p:cNvSpPr>
          <p:nvPr>
            <p:ph sz="half" idx="1"/>
          </p:nvPr>
        </p:nvSpPr>
        <p:spPr>
          <a:xfrm>
            <a:off x="768096" y="1752600"/>
            <a:ext cx="4413504" cy="4556760"/>
          </a:xfrm>
        </p:spPr>
        <p:txBody>
          <a:bodyPr>
            <a:noAutofit/>
          </a:bodyPr>
          <a:lstStyle/>
          <a:p>
            <a:r>
              <a:rPr lang="hr-HR" sz="1800" dirty="0" smtClean="0">
                <a:ln w="3175">
                  <a:solidFill>
                    <a:schemeClr val="tx1"/>
                  </a:solidFill>
                </a:ln>
                <a:solidFill>
                  <a:srgbClr val="FF0000"/>
                </a:solidFill>
              </a:rPr>
              <a:t>4. Osoblje </a:t>
            </a:r>
            <a:r>
              <a:rPr lang="hr-HR" sz="1800" dirty="0">
                <a:ln w="3175">
                  <a:solidFill>
                    <a:schemeClr val="tx1"/>
                  </a:solidFill>
                </a:ln>
                <a:solidFill>
                  <a:srgbClr val="FF0000"/>
                </a:solidFill>
              </a:rPr>
              <a:t>i korisnici </a:t>
            </a:r>
          </a:p>
          <a:p>
            <a:r>
              <a:rPr lang="hr-HR" sz="1800" dirty="0" smtClean="0">
                <a:ln w="3175">
                  <a:solidFill>
                    <a:schemeClr val="tx1"/>
                  </a:solidFill>
                </a:ln>
              </a:rPr>
              <a:t>4.1. Broj </a:t>
            </a:r>
            <a:r>
              <a:rPr lang="hr-HR" sz="1800" dirty="0">
                <a:ln w="3175">
                  <a:solidFill>
                    <a:schemeClr val="tx1"/>
                  </a:solidFill>
                </a:ln>
              </a:rPr>
              <a:t>osoblja	</a:t>
            </a:r>
          </a:p>
          <a:p>
            <a:r>
              <a:rPr lang="hr-HR" sz="1800" dirty="0" smtClean="0">
                <a:ln w="3175">
                  <a:solidFill>
                    <a:schemeClr val="tx1"/>
                  </a:solidFill>
                </a:ln>
              </a:rPr>
              <a:t>4.2. Broj </a:t>
            </a:r>
            <a:r>
              <a:rPr lang="hr-HR" sz="1800" dirty="0">
                <a:ln w="3175">
                  <a:solidFill>
                    <a:schemeClr val="tx1"/>
                  </a:solidFill>
                </a:ln>
              </a:rPr>
              <a:t>korisnika studenata </a:t>
            </a:r>
          </a:p>
          <a:p>
            <a:r>
              <a:rPr lang="hr-HR" sz="1800" dirty="0" smtClean="0">
                <a:ln w="3175">
                  <a:solidFill>
                    <a:schemeClr val="tx1"/>
                  </a:solidFill>
                </a:ln>
              </a:rPr>
              <a:t>4.3. Broj </a:t>
            </a:r>
            <a:r>
              <a:rPr lang="hr-HR" sz="1800" dirty="0">
                <a:ln w="3175">
                  <a:solidFill>
                    <a:schemeClr val="tx1"/>
                  </a:solidFill>
                </a:ln>
              </a:rPr>
              <a:t>korisnika nastavnog </a:t>
            </a:r>
            <a:r>
              <a:rPr lang="hr-HR" sz="1800" dirty="0" smtClean="0">
                <a:ln w="3175">
                  <a:solidFill>
                    <a:schemeClr val="tx1"/>
                  </a:solidFill>
                </a:ln>
              </a:rPr>
              <a:t>osoblja</a:t>
            </a:r>
            <a:endParaRPr lang="hr-HR" sz="1800" dirty="0">
              <a:ln w="3175">
                <a:solidFill>
                  <a:schemeClr val="tx1"/>
                </a:solidFill>
              </a:ln>
            </a:endParaRPr>
          </a:p>
          <a:p>
            <a:r>
              <a:rPr lang="hr-HR" sz="1800" dirty="0" smtClean="0">
                <a:ln w="3175">
                  <a:solidFill>
                    <a:schemeClr val="tx1"/>
                  </a:solidFill>
                </a:ln>
              </a:rPr>
              <a:t>4.4. Broj </a:t>
            </a:r>
            <a:r>
              <a:rPr lang="hr-HR" sz="1800" dirty="0">
                <a:ln w="3175">
                  <a:solidFill>
                    <a:schemeClr val="tx1"/>
                  </a:solidFill>
                </a:ln>
              </a:rPr>
              <a:t>ostalih </a:t>
            </a:r>
            <a:r>
              <a:rPr lang="hr-HR" sz="1800" dirty="0" smtClean="0">
                <a:ln w="3175">
                  <a:solidFill>
                    <a:schemeClr val="tx1"/>
                  </a:solidFill>
                </a:ln>
              </a:rPr>
              <a:t>korisnika</a:t>
            </a:r>
          </a:p>
          <a:p>
            <a:pPr marL="128016" lvl="1" indent="0">
              <a:buNone/>
            </a:pPr>
            <a:r>
              <a:rPr lang="hr-HR" sz="1800" dirty="0" smtClean="0">
                <a:ln w="3175">
                  <a:solidFill>
                    <a:schemeClr val="tx1"/>
                  </a:solidFill>
                </a:ln>
              </a:rPr>
              <a:t>4.5. Radno </a:t>
            </a:r>
            <a:r>
              <a:rPr lang="hr-HR" sz="1800" dirty="0">
                <a:ln w="3175">
                  <a:solidFill>
                    <a:schemeClr val="tx1"/>
                  </a:solidFill>
                </a:ln>
              </a:rPr>
              <a:t>vrijeme biblioteke za korisnike (sati dnevno</a:t>
            </a:r>
            <a:r>
              <a:rPr lang="hr-HR" sz="1800" dirty="0" smtClean="0">
                <a:ln w="3175">
                  <a:solidFill>
                    <a:schemeClr val="tx1"/>
                  </a:solidFill>
                </a:ln>
              </a:rPr>
              <a:t>)</a:t>
            </a:r>
          </a:p>
          <a:p>
            <a:r>
              <a:rPr lang="hr-HR" sz="1800" dirty="0" smtClean="0">
                <a:ln w="3175">
                  <a:solidFill>
                    <a:schemeClr val="tx1"/>
                  </a:solidFill>
                </a:ln>
              </a:rPr>
              <a:t>4.6. Da </a:t>
            </a:r>
            <a:r>
              <a:rPr lang="hr-HR" sz="1800" dirty="0">
                <a:ln w="3175">
                  <a:solidFill>
                    <a:schemeClr val="tx1"/>
                  </a:solidFill>
                </a:ln>
              </a:rPr>
              <a:t>li postoji predviđena obaveza stručnog usavršavanja  bibliotečko-informacijskih stručnjaka </a:t>
            </a:r>
            <a:r>
              <a:rPr lang="hr-HR" sz="1800" dirty="0" smtClean="0">
                <a:ln w="3175">
                  <a:solidFill>
                    <a:schemeClr val="tx1"/>
                  </a:solidFill>
                </a:ln>
              </a:rPr>
              <a:t>(</a:t>
            </a:r>
            <a:r>
              <a:rPr lang="hr-HR" sz="1800" dirty="0">
                <a:ln w="3175">
                  <a:solidFill>
                    <a:schemeClr val="tx1"/>
                  </a:solidFill>
                </a:ln>
              </a:rPr>
              <a:t>1-Da, 0-Ne</a:t>
            </a:r>
            <a:r>
              <a:rPr lang="hr-HR" sz="1800" dirty="0" smtClean="0">
                <a:ln w="3175">
                  <a:solidFill>
                    <a:schemeClr val="tx1"/>
                  </a:solidFill>
                </a:ln>
              </a:rPr>
              <a:t>)</a:t>
            </a:r>
            <a:endParaRPr lang="hr-HR" sz="1800" dirty="0">
              <a:ln w="3175">
                <a:solidFill>
                  <a:schemeClr val="tx1"/>
                </a:solidFill>
              </a:ln>
            </a:endParaRPr>
          </a:p>
          <a:p>
            <a:r>
              <a:rPr lang="hr-HR" sz="1800" dirty="0" smtClean="0">
                <a:ln w="3175">
                  <a:solidFill>
                    <a:schemeClr val="tx1"/>
                  </a:solidFill>
                </a:ln>
              </a:rPr>
              <a:t>4.7. Da </a:t>
            </a:r>
            <a:r>
              <a:rPr lang="hr-HR" sz="1800" dirty="0">
                <a:ln w="3175">
                  <a:solidFill>
                    <a:schemeClr val="tx1"/>
                  </a:solidFill>
                </a:ln>
              </a:rPr>
              <a:t>li je voditelj biblioteke član Nastavno-naučnog vijeća (1-Da, 0-Ne</a:t>
            </a:r>
            <a:r>
              <a:rPr lang="hr-HR" sz="1800" dirty="0" smtClean="0">
                <a:ln w="3175">
                  <a:solidFill>
                    <a:schemeClr val="tx1"/>
                  </a:solidFill>
                </a:ln>
              </a:rPr>
              <a:t>)</a:t>
            </a:r>
            <a:r>
              <a:rPr lang="hr-HR" sz="1800" dirty="0">
                <a:ln w="3175">
                  <a:solidFill>
                    <a:schemeClr val="tx1"/>
                  </a:solidFill>
                </a:ln>
              </a:rPr>
              <a:t>	</a:t>
            </a:r>
          </a:p>
          <a:p>
            <a:endParaRPr lang="hr-HR" sz="1800" dirty="0"/>
          </a:p>
          <a:p>
            <a:endParaRPr lang="hr-HR" sz="1800" dirty="0"/>
          </a:p>
        </p:txBody>
      </p:sp>
      <p:sp>
        <p:nvSpPr>
          <p:cNvPr id="4" name="Content Placeholder 3"/>
          <p:cNvSpPr>
            <a:spLocks noGrp="1"/>
          </p:cNvSpPr>
          <p:nvPr>
            <p:ph sz="half" idx="2"/>
          </p:nvPr>
        </p:nvSpPr>
        <p:spPr>
          <a:xfrm>
            <a:off x="5257800" y="1676400"/>
            <a:ext cx="3352800" cy="4632960"/>
          </a:xfrm>
        </p:spPr>
        <p:txBody>
          <a:bodyPr>
            <a:noAutofit/>
          </a:bodyPr>
          <a:lstStyle/>
          <a:p>
            <a:r>
              <a:rPr lang="hr-HR" sz="1800" dirty="0" smtClean="0">
                <a:ln w="3175">
                  <a:solidFill>
                    <a:schemeClr val="tx1"/>
                  </a:solidFill>
                </a:ln>
                <a:solidFill>
                  <a:srgbClr val="FF0000"/>
                </a:solidFill>
              </a:rPr>
              <a:t>5. Usluge </a:t>
            </a:r>
            <a:r>
              <a:rPr lang="hr-HR" sz="1800" dirty="0">
                <a:ln w="3175">
                  <a:solidFill>
                    <a:schemeClr val="tx1"/>
                  </a:solidFill>
                </a:ln>
              </a:rPr>
              <a:t>(1- Da, 0 - Ne)</a:t>
            </a:r>
          </a:p>
          <a:p>
            <a:r>
              <a:rPr lang="hr-HR" sz="1800" dirty="0" smtClean="0">
                <a:ln w="3175">
                  <a:solidFill>
                    <a:schemeClr val="tx1"/>
                  </a:solidFill>
                </a:ln>
              </a:rPr>
              <a:t>5.1. Katalozi</a:t>
            </a:r>
            <a:endParaRPr lang="hr-HR" sz="1800" dirty="0">
              <a:ln w="3175">
                <a:solidFill>
                  <a:schemeClr val="tx1"/>
                </a:solidFill>
              </a:ln>
            </a:endParaRPr>
          </a:p>
          <a:p>
            <a:r>
              <a:rPr lang="hr-HR" sz="1800" dirty="0" smtClean="0">
                <a:ln w="3175">
                  <a:solidFill>
                    <a:schemeClr val="tx1"/>
                  </a:solidFill>
                </a:ln>
              </a:rPr>
              <a:t>5.2. Abecedni </a:t>
            </a:r>
            <a:r>
              <a:rPr lang="hr-HR" sz="1800" dirty="0">
                <a:ln w="3175">
                  <a:solidFill>
                    <a:schemeClr val="tx1"/>
                  </a:solidFill>
                </a:ln>
              </a:rPr>
              <a:t>katalozi</a:t>
            </a:r>
          </a:p>
          <a:p>
            <a:r>
              <a:rPr lang="hr-HR" sz="1800" dirty="0" smtClean="0">
                <a:ln w="3175">
                  <a:solidFill>
                    <a:schemeClr val="tx1"/>
                  </a:solidFill>
                </a:ln>
              </a:rPr>
              <a:t>5.3. Stručni </a:t>
            </a:r>
            <a:r>
              <a:rPr lang="hr-HR" sz="1800" dirty="0">
                <a:ln w="3175">
                  <a:solidFill>
                    <a:schemeClr val="tx1"/>
                  </a:solidFill>
                </a:ln>
              </a:rPr>
              <a:t>kazalozi</a:t>
            </a:r>
          </a:p>
          <a:p>
            <a:r>
              <a:rPr lang="hr-HR" sz="1800" dirty="0" smtClean="0">
                <a:ln w="3175">
                  <a:solidFill>
                    <a:schemeClr val="tx1"/>
                  </a:solidFill>
                </a:ln>
              </a:rPr>
              <a:t>5.4. Predmetni </a:t>
            </a:r>
            <a:r>
              <a:rPr lang="hr-HR" sz="1800" dirty="0">
                <a:ln w="3175">
                  <a:solidFill>
                    <a:schemeClr val="tx1"/>
                  </a:solidFill>
                </a:ln>
              </a:rPr>
              <a:t>katalozi</a:t>
            </a:r>
          </a:p>
          <a:p>
            <a:r>
              <a:rPr lang="hr-HR" sz="1800" dirty="0" smtClean="0">
                <a:ln w="3175">
                  <a:solidFill>
                    <a:schemeClr val="tx1"/>
                  </a:solidFill>
                </a:ln>
              </a:rPr>
              <a:t>5.5. Bibliotečko-informacioni </a:t>
            </a:r>
            <a:r>
              <a:rPr lang="hr-HR" sz="1800" dirty="0">
                <a:ln w="3175">
                  <a:solidFill>
                    <a:schemeClr val="tx1"/>
                  </a:solidFill>
                </a:ln>
              </a:rPr>
              <a:t>sistem COBISS</a:t>
            </a:r>
          </a:p>
          <a:p>
            <a:r>
              <a:rPr lang="hr-HR" sz="1800" dirty="0" smtClean="0">
                <a:ln w="3175">
                  <a:solidFill>
                    <a:schemeClr val="tx1"/>
                  </a:solidFill>
                </a:ln>
              </a:rPr>
              <a:t>5.6. Bibliotečko-informacioni </a:t>
            </a:r>
            <a:r>
              <a:rPr lang="hr-HR" sz="1800" dirty="0">
                <a:ln w="3175">
                  <a:solidFill>
                    <a:schemeClr val="tx1"/>
                  </a:solidFill>
                </a:ln>
              </a:rPr>
              <a:t>sistem (neki drugi)</a:t>
            </a:r>
          </a:p>
          <a:p>
            <a:r>
              <a:rPr lang="hr-HR" sz="1800" dirty="0" smtClean="0">
                <a:ln w="3175">
                  <a:solidFill>
                    <a:schemeClr val="tx1"/>
                  </a:solidFill>
                </a:ln>
              </a:rPr>
              <a:t>5.7. Klasifikacioni </a:t>
            </a:r>
            <a:r>
              <a:rPr lang="hr-HR" sz="1800" dirty="0">
                <a:ln w="3175">
                  <a:solidFill>
                    <a:schemeClr val="tx1"/>
                  </a:solidFill>
                </a:ln>
              </a:rPr>
              <a:t>sistem</a:t>
            </a:r>
            <a:r>
              <a:rPr lang="hr-HR" sz="1800" dirty="0"/>
              <a:t>	</a:t>
            </a:r>
          </a:p>
        </p:txBody>
      </p:sp>
      <p:sp>
        <p:nvSpPr>
          <p:cNvPr id="5" name="Date Placeholder 4"/>
          <p:cNvSpPr>
            <a:spLocks noGrp="1"/>
          </p:cNvSpPr>
          <p:nvPr>
            <p:ph type="dt" sz="half" idx="10"/>
          </p:nvPr>
        </p:nvSpPr>
        <p:spPr/>
        <p:txBody>
          <a:bodyPr/>
          <a:lstStyle/>
          <a:p>
            <a:r>
              <a:rPr lang="en-US" smtClean="0"/>
              <a:t>00 / 00 / 2017</a:t>
            </a:r>
            <a:endParaRPr lang="en-US"/>
          </a:p>
        </p:txBody>
      </p:sp>
      <p:sp>
        <p:nvSpPr>
          <p:cNvPr id="6" name="Footer Placeholder 5"/>
          <p:cNvSpPr>
            <a:spLocks noGrp="1"/>
          </p:cNvSpPr>
          <p:nvPr>
            <p:ph type="ftr" sz="quarter" idx="11"/>
          </p:nvPr>
        </p:nvSpPr>
        <p:spPr/>
        <p:txBody>
          <a:bodyPr/>
          <a:lstStyle/>
          <a:p>
            <a:r>
              <a:rPr lang="en-US" smtClean="0"/>
              <a:t>561987-EPP-1-2015-1-IE-EPPKA2-CBHE-JP</a:t>
            </a:r>
            <a:endParaRPr lang="en-US"/>
          </a:p>
        </p:txBody>
      </p:sp>
      <p:sp>
        <p:nvSpPr>
          <p:cNvPr id="7" name="Slide Number Placeholder 6"/>
          <p:cNvSpPr>
            <a:spLocks noGrp="1"/>
          </p:cNvSpPr>
          <p:nvPr>
            <p:ph type="sldNum" sz="quarter" idx="12"/>
          </p:nvPr>
        </p:nvSpPr>
        <p:spPr/>
        <p:txBody>
          <a:bodyPr/>
          <a:lstStyle/>
          <a:p>
            <a:fld id="{CE430130-0E00-46FB-ACC8-D1179FB2C54A}" type="slidenum">
              <a:rPr lang="en-US" smtClean="0"/>
              <a:pPr/>
              <a:t>26</a:t>
            </a:fld>
            <a:endParaRPr lang="en-US"/>
          </a:p>
        </p:txBody>
      </p:sp>
    </p:spTree>
    <p:extLst>
      <p:ext uri="{BB962C8B-B14F-4D97-AF65-F5344CB8AC3E}">
        <p14:creationId xmlns:p14="http://schemas.microsoft.com/office/powerpoint/2010/main" xmlns="" val="23249491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3600" dirty="0"/>
              <a:t>Statistički podaci za članice biblioteka UNSA </a:t>
            </a:r>
            <a:r>
              <a:rPr lang="pl-PL" sz="3600" dirty="0" smtClean="0"/>
              <a:t>2015.</a:t>
            </a:r>
            <a:br>
              <a:rPr lang="pl-PL" sz="3600" dirty="0" smtClean="0"/>
            </a:br>
            <a:endParaRPr lang="hr-HR" sz="3600" dirty="0"/>
          </a:p>
        </p:txBody>
      </p:sp>
      <p:sp>
        <p:nvSpPr>
          <p:cNvPr id="3" name="Content Placeholder 2"/>
          <p:cNvSpPr>
            <a:spLocks noGrp="1"/>
          </p:cNvSpPr>
          <p:nvPr>
            <p:ph idx="1"/>
          </p:nvPr>
        </p:nvSpPr>
        <p:spPr>
          <a:xfrm>
            <a:off x="304800" y="1752600"/>
            <a:ext cx="8458200" cy="4556760"/>
          </a:xfrm>
        </p:spPr>
        <p:txBody>
          <a:bodyPr>
            <a:normAutofit fontScale="25000" lnSpcReduction="20000"/>
          </a:bodyPr>
          <a:lstStyle/>
          <a:p>
            <a:r>
              <a:rPr lang="hr-HR" sz="7200" dirty="0"/>
              <a:t>5.	</a:t>
            </a:r>
            <a:r>
              <a:rPr lang="hr-HR" sz="7200" dirty="0">
                <a:ln w="3175">
                  <a:solidFill>
                    <a:schemeClr val="tx1"/>
                  </a:solidFill>
                </a:ln>
              </a:rPr>
              <a:t>Usluge (1- Da, 0 - Ne</a:t>
            </a:r>
            <a:r>
              <a:rPr lang="hr-HR" sz="7200" dirty="0" smtClean="0">
                <a:ln w="3175">
                  <a:solidFill>
                    <a:schemeClr val="tx1"/>
                  </a:solidFill>
                </a:ln>
              </a:rPr>
              <a:t>) NASTAVAK</a:t>
            </a:r>
            <a:endParaRPr lang="hr-HR" sz="7200" dirty="0">
              <a:ln w="3175">
                <a:solidFill>
                  <a:schemeClr val="tx1"/>
                </a:solidFill>
              </a:ln>
            </a:endParaRPr>
          </a:p>
          <a:p>
            <a:r>
              <a:rPr lang="hr-HR" sz="7200" dirty="0">
                <a:ln w="3175">
                  <a:solidFill>
                    <a:schemeClr val="tx1"/>
                  </a:solidFill>
                </a:ln>
              </a:rPr>
              <a:t>5.8.	Online referalne usluge	</a:t>
            </a:r>
          </a:p>
          <a:p>
            <a:r>
              <a:rPr lang="hr-HR" sz="7200" dirty="0">
                <a:ln w="3175">
                  <a:solidFill>
                    <a:schemeClr val="tx1"/>
                  </a:solidFill>
                </a:ln>
              </a:rPr>
              <a:t>5.9.	Selektivna diseminacija informacija </a:t>
            </a:r>
          </a:p>
          <a:p>
            <a:r>
              <a:rPr lang="hr-HR" sz="7200" dirty="0">
                <a:ln w="3175">
                  <a:solidFill>
                    <a:schemeClr val="tx1"/>
                  </a:solidFill>
                </a:ln>
              </a:rPr>
              <a:t>5.10.	Elektronski repozitorij nastavnog materijala	</a:t>
            </a:r>
          </a:p>
          <a:p>
            <a:r>
              <a:rPr lang="hr-HR" sz="7200" dirty="0">
                <a:ln w="3175">
                  <a:solidFill>
                    <a:schemeClr val="tx1"/>
                  </a:solidFill>
                </a:ln>
              </a:rPr>
              <a:t>5.11.	Elektronski repozitorij završnih radova, </a:t>
            </a:r>
            <a:r>
              <a:rPr lang="hr-HR" sz="7200" dirty="0" smtClean="0">
                <a:ln w="3175">
                  <a:solidFill>
                    <a:schemeClr val="tx1"/>
                  </a:solidFill>
                </a:ln>
              </a:rPr>
              <a:t>disertacija</a:t>
            </a:r>
            <a:r>
              <a:rPr lang="hr-HR" sz="7200" dirty="0">
                <a:ln w="3175">
                  <a:solidFill>
                    <a:schemeClr val="tx1"/>
                  </a:solidFill>
                </a:ln>
              </a:rPr>
              <a:t>	</a:t>
            </a:r>
          </a:p>
          <a:p>
            <a:r>
              <a:rPr lang="hr-HR" sz="7200" dirty="0">
                <a:ln w="3175">
                  <a:solidFill>
                    <a:schemeClr val="tx1"/>
                  </a:solidFill>
                </a:ln>
              </a:rPr>
              <a:t>5.12.	Broj naučnih baza podataka kojima ima </a:t>
            </a:r>
            <a:r>
              <a:rPr lang="hr-HR" sz="7200" dirty="0" smtClean="0">
                <a:ln w="3175">
                  <a:solidFill>
                    <a:schemeClr val="tx1"/>
                  </a:solidFill>
                </a:ln>
              </a:rPr>
              <a:t>pristup</a:t>
            </a:r>
            <a:r>
              <a:rPr lang="hr-HR" sz="7200" dirty="0">
                <a:ln w="3175">
                  <a:solidFill>
                    <a:schemeClr val="tx1"/>
                  </a:solidFill>
                </a:ln>
              </a:rPr>
              <a:t>	</a:t>
            </a:r>
          </a:p>
          <a:p>
            <a:r>
              <a:rPr lang="hr-HR" sz="7200" dirty="0">
                <a:ln w="3175">
                  <a:solidFill>
                    <a:schemeClr val="tx1"/>
                  </a:solidFill>
                </a:ln>
              </a:rPr>
              <a:t>5.13.	Ima li mrežna </a:t>
            </a:r>
            <a:r>
              <a:rPr lang="hr-HR" sz="7200" dirty="0" smtClean="0">
                <a:ln w="3175">
                  <a:solidFill>
                    <a:schemeClr val="tx1"/>
                  </a:solidFill>
                </a:ln>
              </a:rPr>
              <a:t>stranic fakulteta/akademije navigacijsku oznaku biblioteka</a:t>
            </a:r>
            <a:r>
              <a:rPr lang="hr-HR" sz="7200" dirty="0">
                <a:ln w="3175">
                  <a:solidFill>
                    <a:schemeClr val="tx1"/>
                  </a:solidFill>
                </a:ln>
              </a:rPr>
              <a:t>	</a:t>
            </a:r>
          </a:p>
          <a:p>
            <a:r>
              <a:rPr lang="hr-HR" sz="7200" dirty="0">
                <a:ln w="3175">
                  <a:solidFill>
                    <a:schemeClr val="tx1"/>
                  </a:solidFill>
                </a:ln>
              </a:rPr>
              <a:t>5.14.	Ima li iza navigacijske oznake biblioteka </a:t>
            </a:r>
            <a:r>
              <a:rPr lang="hr-HR" sz="7200" dirty="0" smtClean="0">
                <a:ln w="3175">
                  <a:solidFill>
                    <a:schemeClr val="tx1"/>
                  </a:solidFill>
                </a:ln>
              </a:rPr>
              <a:t>link na </a:t>
            </a:r>
            <a:r>
              <a:rPr lang="hr-HR" sz="7200" dirty="0">
                <a:ln w="3175">
                  <a:solidFill>
                    <a:schemeClr val="tx1"/>
                  </a:solidFill>
                </a:ln>
              </a:rPr>
              <a:t>online javno </a:t>
            </a:r>
            <a:r>
              <a:rPr lang="hr-HR" sz="7200" dirty="0" smtClean="0">
                <a:ln w="3175">
                  <a:solidFill>
                    <a:schemeClr val="tx1"/>
                  </a:solidFill>
                </a:ln>
              </a:rPr>
              <a:t>dostupan 	katalog biblioteke</a:t>
            </a:r>
            <a:r>
              <a:rPr lang="hr-HR" sz="7200" dirty="0">
                <a:ln w="3175">
                  <a:solidFill>
                    <a:schemeClr val="tx1"/>
                  </a:solidFill>
                </a:ln>
              </a:rPr>
              <a:t>	</a:t>
            </a:r>
          </a:p>
          <a:p>
            <a:r>
              <a:rPr lang="hr-HR" sz="7200" dirty="0">
                <a:ln w="3175">
                  <a:solidFill>
                    <a:schemeClr val="tx1"/>
                  </a:solidFill>
                </a:ln>
              </a:rPr>
              <a:t>5.15.	Ima li iza navigacijske oznake biblioteka </a:t>
            </a:r>
            <a:r>
              <a:rPr lang="hr-HR" sz="7200" dirty="0" smtClean="0">
                <a:ln w="3175">
                  <a:solidFill>
                    <a:schemeClr val="tx1"/>
                  </a:solidFill>
                </a:ln>
              </a:rPr>
              <a:t>link na </a:t>
            </a:r>
            <a:r>
              <a:rPr lang="hr-HR" sz="7200" dirty="0">
                <a:ln w="3175">
                  <a:solidFill>
                    <a:schemeClr val="tx1"/>
                  </a:solidFill>
                </a:ln>
              </a:rPr>
              <a:t>relevantne baze </a:t>
            </a:r>
            <a:r>
              <a:rPr lang="hr-HR" sz="7200" dirty="0" smtClean="0">
                <a:ln w="3175">
                  <a:solidFill>
                    <a:schemeClr val="tx1"/>
                  </a:solidFill>
                </a:ln>
              </a:rPr>
              <a:t>podataka</a:t>
            </a:r>
            <a:r>
              <a:rPr lang="hr-HR" sz="7200" dirty="0">
                <a:ln w="3175">
                  <a:solidFill>
                    <a:schemeClr val="tx1"/>
                  </a:solidFill>
                </a:ln>
              </a:rPr>
              <a:t>	</a:t>
            </a:r>
          </a:p>
          <a:p>
            <a:r>
              <a:rPr lang="hr-HR" sz="7200" dirty="0">
                <a:ln w="3175">
                  <a:solidFill>
                    <a:schemeClr val="tx1"/>
                  </a:solidFill>
                </a:ln>
              </a:rPr>
              <a:t>5.16.	Postoji li iza navigacijske oznake </a:t>
            </a:r>
            <a:r>
              <a:rPr lang="hr-HR" sz="7200" dirty="0" smtClean="0">
                <a:ln w="3175">
                  <a:solidFill>
                    <a:schemeClr val="tx1"/>
                  </a:solidFill>
                </a:ln>
              </a:rPr>
              <a:t>biblioteka navedena </a:t>
            </a:r>
            <a:r>
              <a:rPr lang="hr-HR" sz="7200" dirty="0">
                <a:ln w="3175">
                  <a:solidFill>
                    <a:schemeClr val="tx1"/>
                  </a:solidFill>
                </a:ln>
              </a:rPr>
              <a:t>usluga </a:t>
            </a:r>
            <a:r>
              <a:rPr lang="hr-HR" sz="7200" dirty="0" smtClean="0">
                <a:ln w="3175">
                  <a:solidFill>
                    <a:schemeClr val="tx1"/>
                  </a:solidFill>
                </a:ln>
              </a:rPr>
              <a:t>edukacije korisnika</a:t>
            </a:r>
            <a:endParaRPr lang="hr-HR" sz="7200" dirty="0">
              <a:ln w="3175">
                <a:solidFill>
                  <a:schemeClr val="tx1"/>
                </a:solidFill>
              </a:ln>
            </a:endParaRPr>
          </a:p>
          <a:p>
            <a:r>
              <a:rPr lang="hr-HR" sz="7200" dirty="0">
                <a:ln w="3175">
                  <a:solidFill>
                    <a:schemeClr val="tx1"/>
                  </a:solidFill>
                </a:ln>
              </a:rPr>
              <a:t>5.17.	Izrada bibliografija, biltena prinove i drugo</a:t>
            </a:r>
            <a:r>
              <a:rPr lang="hr-HR" sz="4800" dirty="0">
                <a:ln w="3175">
                  <a:solidFill>
                    <a:schemeClr val="tx1"/>
                  </a:solidFill>
                </a:ln>
              </a:rPr>
              <a:t>	</a:t>
            </a:r>
          </a:p>
          <a:p>
            <a:endParaRPr lang="hr-HR" dirty="0">
              <a:ln w="3175">
                <a:solidFill>
                  <a:schemeClr val="tx1"/>
                </a:solidFill>
              </a:ln>
            </a:endParaRPr>
          </a:p>
        </p:txBody>
      </p:sp>
      <p:sp>
        <p:nvSpPr>
          <p:cNvPr id="5" name="Date Placeholder 4"/>
          <p:cNvSpPr>
            <a:spLocks noGrp="1"/>
          </p:cNvSpPr>
          <p:nvPr>
            <p:ph type="dt" sz="half" idx="10"/>
          </p:nvPr>
        </p:nvSpPr>
        <p:spPr/>
        <p:txBody>
          <a:bodyPr/>
          <a:lstStyle/>
          <a:p>
            <a:r>
              <a:rPr lang="en-US" smtClean="0"/>
              <a:t>00 / 00 / 2017</a:t>
            </a:r>
            <a:endParaRPr lang="en-US"/>
          </a:p>
        </p:txBody>
      </p:sp>
      <p:sp>
        <p:nvSpPr>
          <p:cNvPr id="6" name="Footer Placeholder 5"/>
          <p:cNvSpPr>
            <a:spLocks noGrp="1"/>
          </p:cNvSpPr>
          <p:nvPr>
            <p:ph type="ftr" sz="quarter" idx="11"/>
          </p:nvPr>
        </p:nvSpPr>
        <p:spPr/>
        <p:txBody>
          <a:bodyPr/>
          <a:lstStyle/>
          <a:p>
            <a:r>
              <a:rPr lang="en-US" smtClean="0"/>
              <a:t>561987-EPP-1-2015-1-IE-EPPKA2-CBHE-JP</a:t>
            </a:r>
            <a:endParaRPr lang="en-US"/>
          </a:p>
        </p:txBody>
      </p:sp>
      <p:sp>
        <p:nvSpPr>
          <p:cNvPr id="7" name="Slide Number Placeholder 6"/>
          <p:cNvSpPr>
            <a:spLocks noGrp="1"/>
          </p:cNvSpPr>
          <p:nvPr>
            <p:ph type="sldNum" sz="quarter" idx="12"/>
          </p:nvPr>
        </p:nvSpPr>
        <p:spPr/>
        <p:txBody>
          <a:bodyPr/>
          <a:lstStyle/>
          <a:p>
            <a:fld id="{CE430130-0E00-46FB-ACC8-D1179FB2C54A}" type="slidenum">
              <a:rPr lang="en-US" smtClean="0"/>
              <a:pPr/>
              <a:t>27</a:t>
            </a:fld>
            <a:endParaRPr lang="en-US"/>
          </a:p>
        </p:txBody>
      </p:sp>
    </p:spTree>
    <p:extLst>
      <p:ext uri="{BB962C8B-B14F-4D97-AF65-F5344CB8AC3E}">
        <p14:creationId xmlns:p14="http://schemas.microsoft.com/office/powerpoint/2010/main" xmlns="" val="39428743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pl-PL" sz="2800" dirty="0"/>
              <a:t>Statistički podaci za članice biblioteka UNSA </a:t>
            </a:r>
            <a:r>
              <a:rPr lang="pl-PL" sz="2800" dirty="0" smtClean="0"/>
              <a:t>2017</a:t>
            </a:r>
            <a:r>
              <a:rPr lang="pl-PL" dirty="0" smtClean="0"/>
              <a:t>.</a:t>
            </a:r>
            <a:endParaRPr lang="hr-HR" dirty="0"/>
          </a:p>
        </p:txBody>
      </p:sp>
      <p:sp>
        <p:nvSpPr>
          <p:cNvPr id="3" name="Rezervirano mjesto sadržaja 2"/>
          <p:cNvSpPr>
            <a:spLocks noGrp="1"/>
          </p:cNvSpPr>
          <p:nvPr>
            <p:ph idx="1"/>
          </p:nvPr>
        </p:nvSpPr>
        <p:spPr/>
        <p:txBody>
          <a:bodyPr/>
          <a:lstStyle/>
          <a:p>
            <a:pPr marL="457200" indent="-457200">
              <a:buFont typeface="+mj-lt"/>
              <a:buAutoNum type="arabicPeriod"/>
            </a:pPr>
            <a:r>
              <a:rPr lang="hr-HR" dirty="0">
                <a:ln w="3175">
                  <a:solidFill>
                    <a:schemeClr val="tx1"/>
                  </a:solidFill>
                </a:ln>
              </a:rPr>
              <a:t>Broj osoblja  </a:t>
            </a:r>
          </a:p>
          <a:p>
            <a:pPr marL="457200" indent="-457200">
              <a:buFont typeface="+mj-lt"/>
              <a:buAutoNum type="arabicPeriod"/>
            </a:pPr>
            <a:r>
              <a:rPr lang="hr-HR" dirty="0">
                <a:ln w="3175">
                  <a:solidFill>
                    <a:schemeClr val="tx1"/>
                  </a:solidFill>
                </a:ln>
              </a:rPr>
              <a:t>Broj korisnika studenata	</a:t>
            </a:r>
          </a:p>
          <a:p>
            <a:pPr marL="457200" indent="-457200">
              <a:buFont typeface="+mj-lt"/>
              <a:buAutoNum type="arabicPeriod"/>
            </a:pPr>
            <a:r>
              <a:rPr lang="hr-HR" dirty="0">
                <a:ln w="3175">
                  <a:solidFill>
                    <a:schemeClr val="tx1"/>
                  </a:solidFill>
                </a:ln>
              </a:rPr>
              <a:t>Broj korisnika nastavnika	</a:t>
            </a:r>
          </a:p>
          <a:p>
            <a:pPr marL="457200" indent="-457200">
              <a:buFont typeface="+mj-lt"/>
              <a:buAutoNum type="arabicPeriod"/>
            </a:pPr>
            <a:r>
              <a:rPr lang="hr-HR" dirty="0">
                <a:ln w="3175">
                  <a:solidFill>
                    <a:schemeClr val="tx1"/>
                  </a:solidFill>
                </a:ln>
              </a:rPr>
              <a:t>Broj ostalih korisnika	</a:t>
            </a:r>
          </a:p>
          <a:p>
            <a:pPr marL="457200" indent="-457200">
              <a:buFont typeface="+mj-lt"/>
              <a:buAutoNum type="arabicPeriod"/>
            </a:pPr>
            <a:r>
              <a:rPr lang="hr-HR" dirty="0">
                <a:ln w="3175">
                  <a:solidFill>
                    <a:schemeClr val="tx1"/>
                  </a:solidFill>
                </a:ln>
              </a:rPr>
              <a:t>Abecedni katalozi	</a:t>
            </a:r>
          </a:p>
          <a:p>
            <a:pPr marL="457200" indent="-457200">
              <a:buFont typeface="+mj-lt"/>
              <a:buAutoNum type="arabicPeriod"/>
            </a:pPr>
            <a:r>
              <a:rPr lang="hr-HR" dirty="0">
                <a:ln w="3175">
                  <a:solidFill>
                    <a:schemeClr val="tx1"/>
                  </a:solidFill>
                </a:ln>
              </a:rPr>
              <a:t>Stručni katalozi	</a:t>
            </a:r>
          </a:p>
          <a:p>
            <a:pPr marL="457200" indent="-457200">
              <a:buFont typeface="+mj-lt"/>
              <a:buAutoNum type="arabicPeriod"/>
            </a:pPr>
            <a:r>
              <a:rPr lang="hr-HR" dirty="0">
                <a:ln w="3175">
                  <a:solidFill>
                    <a:schemeClr val="tx1"/>
                  </a:solidFill>
                </a:ln>
              </a:rPr>
              <a:t>Predmetni katalozi	</a:t>
            </a:r>
          </a:p>
          <a:p>
            <a:pPr marL="457200" indent="-457200">
              <a:buFont typeface="+mj-lt"/>
              <a:buAutoNum type="arabicPeriod"/>
            </a:pPr>
            <a:r>
              <a:rPr lang="hr-HR" dirty="0">
                <a:ln w="3175">
                  <a:solidFill>
                    <a:schemeClr val="tx1"/>
                  </a:solidFill>
                </a:ln>
              </a:rPr>
              <a:t>Bibliotečko informacioni sistem COBISS	</a:t>
            </a:r>
          </a:p>
          <a:p>
            <a:pPr marL="457200" indent="-457200">
              <a:buFont typeface="+mj-lt"/>
              <a:buAutoNum type="arabicPeriod"/>
            </a:pPr>
            <a:r>
              <a:rPr lang="hr-HR" dirty="0">
                <a:ln w="3175">
                  <a:solidFill>
                    <a:schemeClr val="tx1"/>
                  </a:solidFill>
                </a:ln>
              </a:rPr>
              <a:t>Bibliotečko informacioni sistem (neki drugi</a:t>
            </a:r>
            <a:r>
              <a:rPr lang="hr-HR" dirty="0"/>
              <a:t>) </a:t>
            </a:r>
          </a:p>
          <a:p>
            <a:endParaRPr lang="hr-HR" dirty="0"/>
          </a:p>
        </p:txBody>
      </p:sp>
      <p:sp>
        <p:nvSpPr>
          <p:cNvPr id="6" name="Rezervirano mjesto broja slajda 5"/>
          <p:cNvSpPr>
            <a:spLocks noGrp="1"/>
          </p:cNvSpPr>
          <p:nvPr>
            <p:ph type="sldNum" sz="quarter" idx="12"/>
          </p:nvPr>
        </p:nvSpPr>
        <p:spPr/>
        <p:txBody>
          <a:bodyPr/>
          <a:lstStyle/>
          <a:p>
            <a:fld id="{CE430130-0E00-46FB-ACC8-D1179FB2C54A}" type="slidenum">
              <a:rPr lang="en-US" smtClean="0"/>
              <a:pPr/>
              <a:t>28</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2286000"/>
            <a:ext cx="3594100" cy="2160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849193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243584"/>
          </a:xfrm>
        </p:spPr>
        <p:txBody>
          <a:bodyPr>
            <a:normAutofit/>
          </a:bodyPr>
          <a:lstStyle/>
          <a:p>
            <a:pPr algn="ctr"/>
            <a:r>
              <a:rPr lang="hr-HR" sz="3600" dirty="0" smtClean="0"/>
              <a:t>Zaključak</a:t>
            </a:r>
            <a:endParaRPr lang="hr-HR" sz="3600" dirty="0"/>
          </a:p>
        </p:txBody>
      </p:sp>
      <p:sp>
        <p:nvSpPr>
          <p:cNvPr id="3" name="Content Placeholder 2"/>
          <p:cNvSpPr>
            <a:spLocks noGrp="1"/>
          </p:cNvSpPr>
          <p:nvPr>
            <p:ph idx="1"/>
          </p:nvPr>
        </p:nvSpPr>
        <p:spPr>
          <a:xfrm>
            <a:off x="768096" y="1752600"/>
            <a:ext cx="7290055" cy="4419600"/>
          </a:xfrm>
        </p:spPr>
        <p:txBody>
          <a:bodyPr>
            <a:normAutofit/>
          </a:bodyPr>
          <a:lstStyle/>
          <a:p>
            <a:r>
              <a:rPr lang="vi-VN" sz="2400" dirty="0"/>
              <a:t>Prijevod </a:t>
            </a:r>
            <a:r>
              <a:rPr lang="vi-VN" sz="2400" dirty="0" smtClean="0"/>
              <a:t>norme </a:t>
            </a:r>
            <a:r>
              <a:rPr lang="vi-VN" sz="2400" dirty="0"/>
              <a:t>ISO 2789 i ISO 11620 </a:t>
            </a:r>
            <a:endParaRPr lang="hr-HR" sz="2400" dirty="0" smtClean="0">
              <a:latin typeface="Trebuchet MS" pitchFamily="34" charset="0"/>
            </a:endParaRPr>
          </a:p>
          <a:p>
            <a:r>
              <a:rPr lang="vi-VN" sz="2400" dirty="0" smtClean="0"/>
              <a:t>Izrada </a:t>
            </a:r>
            <a:r>
              <a:rPr lang="vi-VN" sz="2400" dirty="0"/>
              <a:t>jedinstvenog okvira statističkih pokazatelja za sve vrste </a:t>
            </a:r>
            <a:r>
              <a:rPr lang="hr-HR" sz="2400" dirty="0" smtClean="0">
                <a:latin typeface="Trebuchet MS" pitchFamily="34" charset="0"/>
              </a:rPr>
              <a:t>biblioteka</a:t>
            </a:r>
          </a:p>
          <a:p>
            <a:r>
              <a:rPr lang="vi-VN" sz="2400" dirty="0" smtClean="0"/>
              <a:t>Izrada </a:t>
            </a:r>
            <a:r>
              <a:rPr lang="vi-VN" sz="2400" dirty="0"/>
              <a:t>posebnog okvira statističkih podataka za pojedine vrste </a:t>
            </a:r>
            <a:r>
              <a:rPr lang="hr-HR" sz="2400" dirty="0" smtClean="0">
                <a:latin typeface="Trebuchet MS" pitchFamily="34" charset="0"/>
              </a:rPr>
              <a:t>bibloteka</a:t>
            </a:r>
          </a:p>
          <a:p>
            <a:r>
              <a:rPr lang="vi-VN" sz="2400" dirty="0" smtClean="0"/>
              <a:t>Stvaranje </a:t>
            </a:r>
            <a:r>
              <a:rPr lang="vi-VN" sz="2400" dirty="0"/>
              <a:t>preduvjeta za izradu potrebnih analiza i usporedbi</a:t>
            </a:r>
          </a:p>
          <a:p>
            <a:r>
              <a:rPr lang="vi-VN" sz="2400" dirty="0"/>
              <a:t>Stvaranje jedinstvene javno dostupne baze statističkih podataka za sve vrste </a:t>
            </a:r>
            <a:r>
              <a:rPr lang="hr-HR" sz="2400" dirty="0" smtClean="0">
                <a:latin typeface="Trebuchet MS" pitchFamily="34" charset="0"/>
              </a:rPr>
              <a:t>biblioteka</a:t>
            </a:r>
            <a:endParaRPr lang="vi-VN" sz="2400" dirty="0"/>
          </a:p>
          <a:p>
            <a:r>
              <a:rPr lang="vi-VN" sz="2400" dirty="0"/>
              <a:t>Stvaranje portala za prikaz obrađenih podatka</a:t>
            </a:r>
          </a:p>
          <a:p>
            <a:endParaRPr lang="hr-HR" dirty="0"/>
          </a:p>
        </p:txBody>
      </p:sp>
      <p:sp>
        <p:nvSpPr>
          <p:cNvPr id="4" name="Date Placeholder 3"/>
          <p:cNvSpPr>
            <a:spLocks noGrp="1"/>
          </p:cNvSpPr>
          <p:nvPr>
            <p:ph type="dt" sz="half" idx="10"/>
          </p:nvPr>
        </p:nvSpPr>
        <p:spPr/>
        <p:txBody>
          <a:bodyPr/>
          <a:lstStyle/>
          <a:p>
            <a:r>
              <a:rPr lang="en-US" smtClean="0"/>
              <a:t>00 / 00 / 2017</a:t>
            </a:r>
            <a:endParaRPr lang="en-US"/>
          </a:p>
        </p:txBody>
      </p:sp>
      <p:sp>
        <p:nvSpPr>
          <p:cNvPr id="5" name="Footer Placeholder 4"/>
          <p:cNvSpPr>
            <a:spLocks noGrp="1"/>
          </p:cNvSpPr>
          <p:nvPr>
            <p:ph type="ftr" sz="quarter" idx="11"/>
          </p:nvPr>
        </p:nvSpPr>
        <p:spPr/>
        <p:txBody>
          <a:bodyPr/>
          <a:lstStyle/>
          <a:p>
            <a:r>
              <a:rPr lang="en-US" smtClean="0"/>
              <a:t>561987-EPP-1-2015-1-IE-EPPKA2-CBHE-JP</a:t>
            </a:r>
            <a:endParaRPr lang="en-US"/>
          </a:p>
        </p:txBody>
      </p:sp>
      <p:sp>
        <p:nvSpPr>
          <p:cNvPr id="6" name="Slide Number Placeholder 5"/>
          <p:cNvSpPr>
            <a:spLocks noGrp="1"/>
          </p:cNvSpPr>
          <p:nvPr>
            <p:ph type="sldNum" sz="quarter" idx="12"/>
          </p:nvPr>
        </p:nvSpPr>
        <p:spPr/>
        <p:txBody>
          <a:bodyPr/>
          <a:lstStyle/>
          <a:p>
            <a:fld id="{CE430130-0E00-46FB-ACC8-D1179FB2C54A}" type="slidenum">
              <a:rPr lang="en-US" smtClean="0"/>
              <a:pPr/>
              <a:t>29</a:t>
            </a:fld>
            <a:endParaRPr lang="en-US"/>
          </a:p>
        </p:txBody>
      </p:sp>
    </p:spTree>
    <p:extLst>
      <p:ext uri="{BB962C8B-B14F-4D97-AF65-F5344CB8AC3E}">
        <p14:creationId xmlns:p14="http://schemas.microsoft.com/office/powerpoint/2010/main" xmlns="" val="15914541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762000" y="1752600"/>
            <a:ext cx="7620000" cy="4709160"/>
          </a:xfrm>
        </p:spPr>
        <p:txBody>
          <a:bodyPr/>
          <a:lstStyle/>
          <a:p>
            <a:pPr marL="0" indent="0">
              <a:buNone/>
            </a:pPr>
            <a:r>
              <a:rPr lang="hr-HR" sz="2400" dirty="0" smtClean="0"/>
              <a:t>Pojam kvaliteta u bibliotekarstvu</a:t>
            </a:r>
          </a:p>
          <a:p>
            <a:pPr marL="0" indent="0">
              <a:buNone/>
            </a:pPr>
            <a:r>
              <a:rPr lang="hr-HR" sz="2400" dirty="0" smtClean="0"/>
              <a:t>Evaluacija </a:t>
            </a:r>
          </a:p>
          <a:p>
            <a:pPr marL="0" indent="0">
              <a:buNone/>
            </a:pPr>
            <a:r>
              <a:rPr lang="hr-HR" sz="2400" dirty="0" smtClean="0"/>
              <a:t>Bibliotečka statistika kao oruđe evaluacije </a:t>
            </a:r>
          </a:p>
          <a:p>
            <a:pPr marL="0" indent="0">
              <a:buNone/>
            </a:pPr>
            <a:r>
              <a:rPr lang="hr-HR" sz="2400" dirty="0" smtClean="0"/>
              <a:t>Standard </a:t>
            </a:r>
            <a:r>
              <a:rPr lang="nn-NO" sz="2400" dirty="0"/>
              <a:t>Informacije i dokumentacija: </a:t>
            </a:r>
            <a:r>
              <a:rPr lang="nn-NO" sz="2400" dirty="0" smtClean="0"/>
              <a:t>indikatori </a:t>
            </a:r>
            <a:r>
              <a:rPr lang="nn-NO" sz="2400" dirty="0"/>
              <a:t>performanse </a:t>
            </a:r>
            <a:r>
              <a:rPr lang="nn-NO" sz="2400" dirty="0" smtClean="0"/>
              <a:t>biblioteka</a:t>
            </a:r>
            <a:r>
              <a:rPr lang="hr-HR" sz="2400" dirty="0" smtClean="0"/>
              <a:t> </a:t>
            </a:r>
            <a:r>
              <a:rPr lang="hr-HR" sz="2400" dirty="0"/>
              <a:t>ISO </a:t>
            </a:r>
            <a:r>
              <a:rPr lang="hr-HR" sz="2400" dirty="0" smtClean="0"/>
              <a:t>11620:2008 </a:t>
            </a:r>
            <a:r>
              <a:rPr lang="hr-HR" sz="2400" dirty="0"/>
              <a:t>(</a:t>
            </a:r>
            <a:r>
              <a:rPr lang="hr-HR" sz="2400" dirty="0" smtClean="0"/>
              <a:t>Information </a:t>
            </a:r>
            <a:r>
              <a:rPr lang="hr-HR" sz="2400" dirty="0"/>
              <a:t>and documentation – Library performance </a:t>
            </a:r>
            <a:r>
              <a:rPr lang="hr-HR" sz="2400" dirty="0" smtClean="0"/>
              <a:t>indicators)</a:t>
            </a:r>
          </a:p>
          <a:p>
            <a:pPr marL="0" indent="0">
              <a:buNone/>
            </a:pPr>
            <a:r>
              <a:rPr lang="hr-HR" sz="2400" dirty="0" smtClean="0"/>
              <a:t>Statistički podaci o bibliotekama na UNSA</a:t>
            </a:r>
          </a:p>
          <a:p>
            <a:pPr marL="0" indent="0">
              <a:buNone/>
            </a:pPr>
            <a:r>
              <a:rPr lang="hr-HR" sz="2400" dirty="0" smtClean="0"/>
              <a:t>Zaključak</a:t>
            </a:r>
          </a:p>
          <a:p>
            <a:pPr marL="0" indent="0">
              <a:buNone/>
            </a:pPr>
            <a:endParaRPr lang="hr-HR" dirty="0" smtClean="0"/>
          </a:p>
          <a:p>
            <a:pPr marL="0" indent="0">
              <a:buNone/>
            </a:pPr>
            <a:endParaRPr lang="hr-HR" dirty="0"/>
          </a:p>
        </p:txBody>
      </p:sp>
      <p:sp>
        <p:nvSpPr>
          <p:cNvPr id="6" name="Rezervirano mjesto broja slajda 5"/>
          <p:cNvSpPr>
            <a:spLocks noGrp="1"/>
          </p:cNvSpPr>
          <p:nvPr>
            <p:ph type="sldNum" sz="quarter" idx="12"/>
          </p:nvPr>
        </p:nvSpPr>
        <p:spPr/>
        <p:txBody>
          <a:bodyPr/>
          <a:lstStyle/>
          <a:p>
            <a:fld id="{CE430130-0E00-46FB-ACC8-D1179FB2C54A}" type="slidenum">
              <a:rPr lang="en-US" smtClean="0"/>
              <a:pPr/>
              <a:t>3</a:t>
            </a:fld>
            <a:endParaRPr lang="en-US"/>
          </a:p>
        </p:txBody>
      </p:sp>
      <p:sp>
        <p:nvSpPr>
          <p:cNvPr id="4" name="Title 3"/>
          <p:cNvSpPr>
            <a:spLocks noGrp="1"/>
          </p:cNvSpPr>
          <p:nvPr>
            <p:ph type="title"/>
          </p:nvPr>
        </p:nvSpPr>
        <p:spPr/>
        <p:txBody>
          <a:bodyPr/>
          <a:lstStyle/>
          <a:p>
            <a:r>
              <a:rPr lang="hr-HR" dirty="0" smtClean="0"/>
              <a:t>Sadržaj </a:t>
            </a:r>
            <a:endParaRPr lang="hr-HR"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39428" y="4038600"/>
            <a:ext cx="2026377" cy="15292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71874" y="5295160"/>
            <a:ext cx="1244011" cy="10518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699524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ctrTitle"/>
          </p:nvPr>
        </p:nvSpPr>
        <p:spPr/>
        <p:txBody>
          <a:bodyPr/>
          <a:lstStyle/>
          <a:p>
            <a:r>
              <a:rPr lang="hr-HR" dirty="0" smtClean="0"/>
              <a:t>Hvala!</a:t>
            </a:r>
            <a:endParaRPr lang="hr-HR" dirty="0"/>
          </a:p>
        </p:txBody>
      </p:sp>
      <p:sp>
        <p:nvSpPr>
          <p:cNvPr id="8" name="Podnaslov 7"/>
          <p:cNvSpPr>
            <a:spLocks noGrp="1"/>
          </p:cNvSpPr>
          <p:nvPr>
            <p:ph type="subTitle" idx="1"/>
          </p:nvPr>
        </p:nvSpPr>
        <p:spPr/>
        <p:txBody>
          <a:bodyPr/>
          <a:lstStyle/>
          <a:p>
            <a:r>
              <a:rPr lang="hr-HR" dirty="0" smtClean="0"/>
              <a:t>Ima li pitanja? </a:t>
            </a:r>
            <a:endParaRPr lang="hr-HR" dirty="0"/>
          </a:p>
        </p:txBody>
      </p:sp>
      <p:sp>
        <p:nvSpPr>
          <p:cNvPr id="4" name="Rezervirano mjesto datuma 3"/>
          <p:cNvSpPr>
            <a:spLocks noGrp="1"/>
          </p:cNvSpPr>
          <p:nvPr>
            <p:ph type="dt" sz="half" idx="4294967295"/>
          </p:nvPr>
        </p:nvSpPr>
        <p:spPr>
          <a:xfrm>
            <a:off x="0" y="6470650"/>
            <a:ext cx="1616075" cy="274638"/>
          </a:xfrm>
        </p:spPr>
        <p:txBody>
          <a:bodyPr/>
          <a:lstStyle/>
          <a:p>
            <a:r>
              <a:rPr lang="en-US" smtClean="0"/>
              <a:t>00 / 00 / 2017</a:t>
            </a:r>
            <a:endParaRPr lang="en-US"/>
          </a:p>
        </p:txBody>
      </p:sp>
      <p:sp>
        <p:nvSpPr>
          <p:cNvPr id="5" name="Rezervirano mjesto podnožja 4"/>
          <p:cNvSpPr>
            <a:spLocks noGrp="1"/>
          </p:cNvSpPr>
          <p:nvPr>
            <p:ph type="ftr" sz="quarter" idx="4294967295"/>
          </p:nvPr>
        </p:nvSpPr>
        <p:spPr>
          <a:xfrm>
            <a:off x="4718050" y="6470650"/>
            <a:ext cx="4425950" cy="274638"/>
          </a:xfrm>
        </p:spPr>
        <p:txBody>
          <a:bodyPr/>
          <a:lstStyle/>
          <a:p>
            <a:r>
              <a:rPr lang="en-US" smtClean="0"/>
              <a:t>561987-EPP-1-2015-1-IE-EPPKA2-CBHE-JP</a:t>
            </a:r>
            <a:endParaRPr lang="en-US"/>
          </a:p>
        </p:txBody>
      </p:sp>
      <p:sp>
        <p:nvSpPr>
          <p:cNvPr id="6" name="Rezervirano mjesto broja slajda 5"/>
          <p:cNvSpPr>
            <a:spLocks noGrp="1"/>
          </p:cNvSpPr>
          <p:nvPr>
            <p:ph type="sldNum" sz="quarter" idx="4294967295"/>
          </p:nvPr>
        </p:nvSpPr>
        <p:spPr>
          <a:xfrm>
            <a:off x="8413750" y="6470650"/>
            <a:ext cx="730250" cy="274638"/>
          </a:xfrm>
        </p:spPr>
        <p:txBody>
          <a:bodyPr/>
          <a:lstStyle/>
          <a:p>
            <a:fld id="{CE430130-0E00-46FB-ACC8-D1179FB2C54A}" type="slidenum">
              <a:rPr lang="en-US" smtClean="0"/>
              <a:pPr/>
              <a:t>30</a:t>
            </a:fld>
            <a:endParaRPr lang="en-US"/>
          </a:p>
        </p:txBody>
      </p:sp>
    </p:spTree>
    <p:extLst>
      <p:ext uri="{BB962C8B-B14F-4D97-AF65-F5344CB8AC3E}">
        <p14:creationId xmlns:p14="http://schemas.microsoft.com/office/powerpoint/2010/main" xmlns="" val="24146186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600" dirty="0"/>
              <a:t>Definicije kvaliteta </a:t>
            </a:r>
            <a:br>
              <a:rPr lang="hr-HR" sz="3600" dirty="0"/>
            </a:br>
            <a:endParaRPr lang="hr-HR" sz="3600" dirty="0"/>
          </a:p>
        </p:txBody>
      </p:sp>
      <p:sp>
        <p:nvSpPr>
          <p:cNvPr id="3" name="Content Placeholder 2"/>
          <p:cNvSpPr>
            <a:spLocks noGrp="1"/>
          </p:cNvSpPr>
          <p:nvPr>
            <p:ph idx="1"/>
          </p:nvPr>
        </p:nvSpPr>
        <p:spPr>
          <a:xfrm>
            <a:off x="457200" y="1828800"/>
            <a:ext cx="8229600" cy="4480560"/>
          </a:xfrm>
        </p:spPr>
        <p:txBody>
          <a:bodyPr>
            <a:normAutofit fontScale="92500" lnSpcReduction="20000"/>
          </a:bodyPr>
          <a:lstStyle/>
          <a:p>
            <a:r>
              <a:rPr lang="hr-HR" sz="2400" dirty="0" smtClean="0"/>
              <a:t>1. </a:t>
            </a:r>
            <a:r>
              <a:rPr lang="vi-VN" sz="2400" dirty="0" smtClean="0"/>
              <a:t>Kvaliteta </a:t>
            </a:r>
            <a:r>
              <a:rPr lang="vi-VN" sz="2400" dirty="0"/>
              <a:t>je "prikladnost za svrhu</a:t>
            </a:r>
            <a:r>
              <a:rPr lang="vi-VN" sz="2400" dirty="0" smtClean="0"/>
              <a:t>".</a:t>
            </a:r>
            <a:endParaRPr lang="hr-HR" sz="2400" dirty="0" smtClean="0">
              <a:latin typeface="Trebuchet MS" pitchFamily="34" charset="0"/>
            </a:endParaRPr>
          </a:p>
          <a:p>
            <a:r>
              <a:rPr lang="hr-HR" sz="2400" dirty="0" smtClean="0">
                <a:latin typeface="Trebuchet MS" pitchFamily="34" charset="0"/>
              </a:rPr>
              <a:t>2. O</a:t>
            </a:r>
            <a:r>
              <a:rPr lang="vi-VN" sz="2400" dirty="0" smtClean="0"/>
              <a:t>pći organizacijski model</a:t>
            </a:r>
            <a:r>
              <a:rPr lang="hr-HR" sz="2400" dirty="0" smtClean="0">
                <a:latin typeface="Trebuchet MS" pitchFamily="34" charset="0"/>
              </a:rPr>
              <a:t>i</a:t>
            </a:r>
            <a:r>
              <a:rPr lang="vi-VN" sz="2400" dirty="0" smtClean="0"/>
              <a:t>, </a:t>
            </a:r>
            <a:r>
              <a:rPr lang="vi-VN" sz="2400" dirty="0"/>
              <a:t>kvaliteta ima dva značenja: </a:t>
            </a:r>
            <a:endParaRPr lang="hr-HR" sz="2400" dirty="0" smtClean="0">
              <a:latin typeface="Trebuchet MS" pitchFamily="34" charset="0"/>
            </a:endParaRPr>
          </a:p>
          <a:p>
            <a:r>
              <a:rPr lang="vi-VN" sz="2400" dirty="0" smtClean="0"/>
              <a:t>(</a:t>
            </a:r>
            <a:r>
              <a:rPr lang="hr-HR" sz="2400" dirty="0"/>
              <a:t>a</a:t>
            </a:r>
            <a:r>
              <a:rPr lang="vi-VN" sz="2400" dirty="0" smtClean="0"/>
              <a:t>) </a:t>
            </a:r>
            <a:r>
              <a:rPr lang="vi-VN" sz="2400" dirty="0"/>
              <a:t>obilježja </a:t>
            </a:r>
            <a:r>
              <a:rPr lang="vi-VN" sz="2400" dirty="0" smtClean="0"/>
              <a:t>pro</a:t>
            </a:r>
            <a:r>
              <a:rPr lang="hr-HR" sz="2400" dirty="0" smtClean="0">
                <a:latin typeface="Trebuchet MS" pitchFamily="34" charset="0"/>
              </a:rPr>
              <a:t>izvoda </a:t>
            </a:r>
            <a:r>
              <a:rPr lang="vi-VN" sz="2400" dirty="0" smtClean="0"/>
              <a:t>ili </a:t>
            </a:r>
            <a:r>
              <a:rPr lang="vi-VN" sz="2400" dirty="0"/>
              <a:t>usluge koja se odnose na sposobnost zadovoljavanja zadanih ili pretpostavljenih potreba korisnika, </a:t>
            </a:r>
            <a:endParaRPr lang="hr-HR" sz="2400" dirty="0"/>
          </a:p>
          <a:p>
            <a:r>
              <a:rPr lang="vi-VN" sz="2400" dirty="0" smtClean="0"/>
              <a:t>(</a:t>
            </a:r>
            <a:r>
              <a:rPr lang="hr-HR" sz="2400" dirty="0" smtClean="0"/>
              <a:t>b</a:t>
            </a:r>
            <a:r>
              <a:rPr lang="vi-VN" sz="2400" dirty="0" smtClean="0"/>
              <a:t>) pro</a:t>
            </a:r>
            <a:r>
              <a:rPr lang="hr-HR" sz="2400" dirty="0" smtClean="0">
                <a:latin typeface="Trebuchet MS" pitchFamily="34" charset="0"/>
              </a:rPr>
              <a:t>izvod</a:t>
            </a:r>
            <a:r>
              <a:rPr lang="vi-VN" sz="2400" dirty="0" smtClean="0"/>
              <a:t> </a:t>
            </a:r>
            <a:r>
              <a:rPr lang="vi-VN" sz="2400" dirty="0"/>
              <a:t>ili usluga bez nedostataka (Siebels, </a:t>
            </a:r>
            <a:r>
              <a:rPr lang="vi-VN" sz="2400" dirty="0" smtClean="0"/>
              <a:t>2004</a:t>
            </a:r>
            <a:r>
              <a:rPr lang="hr-HR" sz="2400" dirty="0" smtClean="0">
                <a:latin typeface="Trebuchet MS" pitchFamily="34" charset="0"/>
              </a:rPr>
              <a:t>)</a:t>
            </a:r>
            <a:endParaRPr lang="vi-VN" sz="2400" dirty="0"/>
          </a:p>
          <a:p>
            <a:r>
              <a:rPr lang="hr-HR" sz="2400" dirty="0" smtClean="0">
                <a:latin typeface="Trebuchet MS" pitchFamily="34" charset="0"/>
              </a:rPr>
              <a:t>3. K</a:t>
            </a:r>
            <a:r>
              <a:rPr lang="vi-VN" sz="2400" dirty="0" smtClean="0"/>
              <a:t>valitet </a:t>
            </a:r>
            <a:r>
              <a:rPr lang="hr-HR" sz="2400" dirty="0" smtClean="0">
                <a:latin typeface="Trebuchet MS" pitchFamily="34" charset="0"/>
              </a:rPr>
              <a:t>je </a:t>
            </a:r>
            <a:r>
              <a:rPr lang="vi-VN" sz="2400" dirty="0" smtClean="0"/>
              <a:t>totalitet </a:t>
            </a:r>
            <a:r>
              <a:rPr lang="vi-VN" sz="2400" dirty="0"/>
              <a:t>svojstava i karakteristika produkta ili servisa koji je sadržan u bibliotečkoj sposobnosti da zadovolji naznačene ili implicitne potrebe korisnika. </a:t>
            </a:r>
            <a:r>
              <a:rPr lang="hr-HR" sz="2400" dirty="0" smtClean="0">
                <a:latin typeface="Trebuchet MS" pitchFamily="34" charset="0"/>
              </a:rPr>
              <a:t>(</a:t>
            </a:r>
            <a:r>
              <a:rPr lang="vi-VN" sz="2400" dirty="0" smtClean="0"/>
              <a:t>ISO 11620</a:t>
            </a:r>
            <a:r>
              <a:rPr lang="hr-HR" sz="2400" dirty="0" smtClean="0">
                <a:latin typeface="Trebuchet MS" pitchFamily="34" charset="0"/>
              </a:rPr>
              <a:t>)</a:t>
            </a:r>
            <a:endParaRPr lang="vi-VN" sz="2400" dirty="0"/>
          </a:p>
          <a:p>
            <a:r>
              <a:rPr lang="hr-HR" sz="2400" dirty="0" smtClean="0">
                <a:latin typeface="Trebuchet MS" pitchFamily="34" charset="0"/>
              </a:rPr>
              <a:t>4. K</a:t>
            </a:r>
            <a:r>
              <a:rPr lang="vi-VN" sz="2400" dirty="0" smtClean="0"/>
              <a:t>valiteta </a:t>
            </a:r>
            <a:r>
              <a:rPr lang="vi-VN" sz="2400" dirty="0"/>
              <a:t>usluge nije broj na skali. To nije rang. To nije nešto proizvedeno po specifikacijama ili replicirano na identičan način u različitim bibliotekama. Prije svega, kvaliteta usluge se odnosi na odnose izmedu korisnika i organizacije biblioteke, </a:t>
            </a:r>
            <a:r>
              <a:rPr lang="vi-VN" sz="2400" dirty="0">
                <a:solidFill>
                  <a:srgbClr val="FF0000"/>
                </a:solidFill>
              </a:rPr>
              <a:t>između očekivanja izvrsne usluge i percepcije pruženih usluga</a:t>
            </a:r>
            <a:r>
              <a:rPr lang="vi-VN" sz="2400" dirty="0" smtClean="0"/>
              <a:t>“</a:t>
            </a:r>
            <a:r>
              <a:rPr lang="hr-HR" sz="2400" dirty="0" smtClean="0">
                <a:latin typeface="Trebuchet MS" pitchFamily="34" charset="0"/>
              </a:rPr>
              <a:t>(Nitecki)</a:t>
            </a:r>
            <a:endParaRPr lang="vi-VN" sz="2400" dirty="0"/>
          </a:p>
          <a:p>
            <a:endParaRPr lang="hr-HR" sz="2400" dirty="0"/>
          </a:p>
        </p:txBody>
      </p:sp>
      <p:sp>
        <p:nvSpPr>
          <p:cNvPr id="4" name="Date Placeholder 3"/>
          <p:cNvSpPr>
            <a:spLocks noGrp="1"/>
          </p:cNvSpPr>
          <p:nvPr>
            <p:ph type="dt" sz="half" idx="10"/>
          </p:nvPr>
        </p:nvSpPr>
        <p:spPr/>
        <p:txBody>
          <a:bodyPr/>
          <a:lstStyle/>
          <a:p>
            <a:r>
              <a:rPr lang="en-US" smtClean="0"/>
              <a:t>00 / 00 / 2017</a:t>
            </a:r>
            <a:endParaRPr lang="en-US"/>
          </a:p>
        </p:txBody>
      </p:sp>
      <p:sp>
        <p:nvSpPr>
          <p:cNvPr id="5" name="Footer Placeholder 4"/>
          <p:cNvSpPr>
            <a:spLocks noGrp="1"/>
          </p:cNvSpPr>
          <p:nvPr>
            <p:ph type="ftr" sz="quarter" idx="11"/>
          </p:nvPr>
        </p:nvSpPr>
        <p:spPr/>
        <p:txBody>
          <a:bodyPr/>
          <a:lstStyle/>
          <a:p>
            <a:r>
              <a:rPr lang="en-US" smtClean="0"/>
              <a:t>561987-EPP-1-2015-1-IE-EPPKA2-CBHE-JP</a:t>
            </a:r>
            <a:endParaRPr lang="en-US"/>
          </a:p>
        </p:txBody>
      </p:sp>
      <p:sp>
        <p:nvSpPr>
          <p:cNvPr id="6" name="Slide Number Placeholder 5"/>
          <p:cNvSpPr>
            <a:spLocks noGrp="1"/>
          </p:cNvSpPr>
          <p:nvPr>
            <p:ph type="sldNum" sz="quarter" idx="12"/>
          </p:nvPr>
        </p:nvSpPr>
        <p:spPr/>
        <p:txBody>
          <a:bodyPr/>
          <a:lstStyle/>
          <a:p>
            <a:fld id="{CE430130-0E00-46FB-ACC8-D1179FB2C54A}" type="slidenum">
              <a:rPr lang="en-US" smtClean="0"/>
              <a:pPr/>
              <a:t>4</a:t>
            </a:fld>
            <a:endParaRPr lang="en-US"/>
          </a:p>
        </p:txBody>
      </p:sp>
    </p:spTree>
    <p:extLst>
      <p:ext uri="{BB962C8B-B14F-4D97-AF65-F5344CB8AC3E}">
        <p14:creationId xmlns:p14="http://schemas.microsoft.com/office/powerpoint/2010/main" xmlns="" val="27270482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Upravljanje kvalitetom </a:t>
            </a:r>
            <a:endParaRPr lang="hr-HR" dirty="0"/>
          </a:p>
        </p:txBody>
      </p:sp>
      <p:sp>
        <p:nvSpPr>
          <p:cNvPr id="3" name="Content Placeholder 2"/>
          <p:cNvSpPr>
            <a:spLocks noGrp="1"/>
          </p:cNvSpPr>
          <p:nvPr>
            <p:ph idx="1"/>
          </p:nvPr>
        </p:nvSpPr>
        <p:spPr/>
        <p:txBody>
          <a:bodyPr/>
          <a:lstStyle/>
          <a:p>
            <a:endParaRPr lang="hr-HR" dirty="0"/>
          </a:p>
        </p:txBody>
      </p:sp>
      <p:sp>
        <p:nvSpPr>
          <p:cNvPr id="4" name="Date Placeholder 3"/>
          <p:cNvSpPr>
            <a:spLocks noGrp="1"/>
          </p:cNvSpPr>
          <p:nvPr>
            <p:ph type="dt" sz="half" idx="10"/>
          </p:nvPr>
        </p:nvSpPr>
        <p:spPr/>
        <p:txBody>
          <a:bodyPr/>
          <a:lstStyle/>
          <a:p>
            <a:r>
              <a:rPr lang="en-US" smtClean="0"/>
              <a:t>00 / 00 / 2017</a:t>
            </a:r>
            <a:endParaRPr lang="en-US"/>
          </a:p>
        </p:txBody>
      </p:sp>
      <p:sp>
        <p:nvSpPr>
          <p:cNvPr id="5" name="Footer Placeholder 4"/>
          <p:cNvSpPr>
            <a:spLocks noGrp="1"/>
          </p:cNvSpPr>
          <p:nvPr>
            <p:ph type="ftr" sz="quarter" idx="11"/>
          </p:nvPr>
        </p:nvSpPr>
        <p:spPr/>
        <p:txBody>
          <a:bodyPr/>
          <a:lstStyle/>
          <a:p>
            <a:r>
              <a:rPr lang="en-US" smtClean="0"/>
              <a:t>561987-EPP-1-2015-1-IE-EPPKA2-CBHE-JP</a:t>
            </a:r>
            <a:endParaRPr lang="en-US"/>
          </a:p>
        </p:txBody>
      </p:sp>
      <p:sp>
        <p:nvSpPr>
          <p:cNvPr id="6" name="Slide Number Placeholder 5"/>
          <p:cNvSpPr>
            <a:spLocks noGrp="1"/>
          </p:cNvSpPr>
          <p:nvPr>
            <p:ph type="sldNum" sz="quarter" idx="12"/>
          </p:nvPr>
        </p:nvSpPr>
        <p:spPr/>
        <p:txBody>
          <a:bodyPr/>
          <a:lstStyle/>
          <a:p>
            <a:fld id="{CE430130-0E00-46FB-ACC8-D1179FB2C54A}" type="slidenum">
              <a:rPr lang="en-US" smtClean="0"/>
              <a:pPr/>
              <a:t>5</a:t>
            </a:fld>
            <a:endParaRPr lang="en-US"/>
          </a:p>
        </p:txBody>
      </p:sp>
      <p:sp>
        <p:nvSpPr>
          <p:cNvPr id="15" name="Oval 14"/>
          <p:cNvSpPr/>
          <p:nvPr/>
        </p:nvSpPr>
        <p:spPr>
          <a:xfrm>
            <a:off x="1905000" y="2438400"/>
            <a:ext cx="5105400" cy="3733800"/>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Rectangle 15"/>
          <p:cNvSpPr/>
          <p:nvPr/>
        </p:nvSpPr>
        <p:spPr>
          <a:xfrm>
            <a:off x="152400" y="2286000"/>
            <a:ext cx="1295400" cy="403860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hr-HR" dirty="0" smtClean="0"/>
          </a:p>
          <a:p>
            <a:pPr algn="ctr"/>
            <a:endParaRPr lang="hr-HR" dirty="0"/>
          </a:p>
          <a:p>
            <a:pPr algn="ctr"/>
            <a:endParaRPr lang="hr-HR" dirty="0" smtClean="0"/>
          </a:p>
          <a:p>
            <a:pPr algn="ctr"/>
            <a:endParaRPr lang="hr-HR" dirty="0"/>
          </a:p>
          <a:p>
            <a:pPr algn="ctr"/>
            <a:endParaRPr lang="hr-HR" dirty="0" smtClean="0"/>
          </a:p>
          <a:p>
            <a:pPr algn="ctr"/>
            <a:endParaRPr lang="hr-HR" dirty="0"/>
          </a:p>
          <a:p>
            <a:pPr algn="ctr"/>
            <a:endParaRPr lang="hr-HR" dirty="0" smtClean="0"/>
          </a:p>
          <a:p>
            <a:pPr algn="ctr"/>
            <a:endParaRPr lang="hr-HR" dirty="0"/>
          </a:p>
          <a:p>
            <a:pPr algn="ctr"/>
            <a:r>
              <a:rPr lang="hr-HR" dirty="0" smtClean="0">
                <a:ln w="9525">
                  <a:solidFill>
                    <a:schemeClr val="tx1"/>
                  </a:solidFill>
                </a:ln>
              </a:rPr>
              <a:t>Korisnik</a:t>
            </a:r>
          </a:p>
          <a:p>
            <a:pPr algn="ctr"/>
            <a:r>
              <a:rPr lang="hr-HR" dirty="0" smtClean="0">
                <a:ln w="9525">
                  <a:solidFill>
                    <a:schemeClr val="tx1"/>
                  </a:solidFill>
                </a:ln>
              </a:rPr>
              <a:t>Zahtjevi</a:t>
            </a:r>
            <a:endParaRPr lang="hr-HR" dirty="0">
              <a:ln w="9525">
                <a:solidFill>
                  <a:schemeClr val="tx1"/>
                </a:solidFill>
              </a:ln>
            </a:endParaRPr>
          </a:p>
        </p:txBody>
      </p:sp>
      <p:sp>
        <p:nvSpPr>
          <p:cNvPr id="17" name="Rectangle 16"/>
          <p:cNvSpPr/>
          <p:nvPr/>
        </p:nvSpPr>
        <p:spPr>
          <a:xfrm>
            <a:off x="7620000" y="2286000"/>
            <a:ext cx="1371600" cy="403860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hr-HR" dirty="0" smtClean="0">
              <a:ln w="9525">
                <a:solidFill>
                  <a:schemeClr val="tx1"/>
                </a:solidFill>
              </a:ln>
            </a:endParaRPr>
          </a:p>
          <a:p>
            <a:pPr algn="ctr"/>
            <a:endParaRPr lang="hr-HR" dirty="0">
              <a:ln w="9525">
                <a:solidFill>
                  <a:schemeClr val="tx1"/>
                </a:solidFill>
              </a:ln>
            </a:endParaRPr>
          </a:p>
          <a:p>
            <a:pPr algn="ctr"/>
            <a:r>
              <a:rPr lang="hr-HR" dirty="0" smtClean="0">
                <a:ln w="9525">
                  <a:solidFill>
                    <a:schemeClr val="tx1"/>
                  </a:solidFill>
                </a:ln>
              </a:rPr>
              <a:t>Korisnik </a:t>
            </a:r>
          </a:p>
          <a:p>
            <a:pPr algn="ctr"/>
            <a:r>
              <a:rPr lang="hr-HR" dirty="0" smtClean="0">
                <a:ln w="9525">
                  <a:solidFill>
                    <a:schemeClr val="tx1"/>
                  </a:solidFill>
                </a:ln>
              </a:rPr>
              <a:t>Zadovoljstvo</a:t>
            </a:r>
            <a:endParaRPr lang="hr-HR" dirty="0">
              <a:ln w="9525">
                <a:solidFill>
                  <a:schemeClr val="tx1"/>
                </a:solidFill>
              </a:ln>
            </a:endParaRPr>
          </a:p>
        </p:txBody>
      </p:sp>
      <p:sp>
        <p:nvSpPr>
          <p:cNvPr id="18" name="Oval 17"/>
          <p:cNvSpPr/>
          <p:nvPr/>
        </p:nvSpPr>
        <p:spPr>
          <a:xfrm>
            <a:off x="3276600" y="2723147"/>
            <a:ext cx="2057400" cy="914400"/>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hr-HR" dirty="0" smtClean="0">
                <a:ln w="6350">
                  <a:solidFill>
                    <a:schemeClr val="tx1"/>
                  </a:solidFill>
                </a:ln>
              </a:rPr>
              <a:t>Odgovornost rukovodstva</a:t>
            </a:r>
            <a:endParaRPr lang="hr-HR" dirty="0">
              <a:ln w="6350">
                <a:solidFill>
                  <a:schemeClr val="tx1"/>
                </a:solidFill>
              </a:ln>
            </a:endParaRPr>
          </a:p>
        </p:txBody>
      </p:sp>
      <p:sp>
        <p:nvSpPr>
          <p:cNvPr id="19" name="Oval 18"/>
          <p:cNvSpPr/>
          <p:nvPr/>
        </p:nvSpPr>
        <p:spPr>
          <a:xfrm>
            <a:off x="1981200" y="3886200"/>
            <a:ext cx="1752600" cy="914400"/>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hr-HR" dirty="0" smtClean="0">
                <a:ln w="9525">
                  <a:solidFill>
                    <a:schemeClr val="tx1"/>
                  </a:solidFill>
                </a:ln>
              </a:rPr>
              <a:t>Upravljanje resursima</a:t>
            </a:r>
            <a:endParaRPr lang="hr-HR" dirty="0">
              <a:ln w="9525">
                <a:solidFill>
                  <a:schemeClr val="tx1"/>
                </a:solidFill>
              </a:ln>
            </a:endParaRPr>
          </a:p>
        </p:txBody>
      </p:sp>
      <p:sp>
        <p:nvSpPr>
          <p:cNvPr id="20" name="Oval 19"/>
          <p:cNvSpPr/>
          <p:nvPr/>
        </p:nvSpPr>
        <p:spPr>
          <a:xfrm>
            <a:off x="3581400" y="5019174"/>
            <a:ext cx="1981200" cy="1076826"/>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hr-HR" dirty="0" smtClean="0">
                <a:ln w="9525">
                  <a:solidFill>
                    <a:schemeClr val="tx1"/>
                  </a:solidFill>
                </a:ln>
              </a:rPr>
              <a:t>Realizacija proizvoda</a:t>
            </a:r>
            <a:endParaRPr lang="hr-HR" dirty="0">
              <a:ln w="9525">
                <a:solidFill>
                  <a:schemeClr val="tx1"/>
                </a:solidFill>
              </a:ln>
            </a:endParaRPr>
          </a:p>
        </p:txBody>
      </p:sp>
      <p:sp>
        <p:nvSpPr>
          <p:cNvPr id="21" name="Oval 20"/>
          <p:cNvSpPr/>
          <p:nvPr/>
        </p:nvSpPr>
        <p:spPr>
          <a:xfrm>
            <a:off x="4572000" y="3733800"/>
            <a:ext cx="2438400" cy="1066800"/>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r>
              <a:rPr lang="hr-HR" dirty="0" smtClean="0">
                <a:ln w="9525">
                  <a:solidFill>
                    <a:schemeClr val="tx1"/>
                  </a:solidFill>
                </a:ln>
              </a:rPr>
              <a:t>Mjerenje analiza i poboljšanje</a:t>
            </a:r>
            <a:endParaRPr lang="hr-HR" dirty="0">
              <a:ln w="9525">
                <a:solidFill>
                  <a:schemeClr val="tx1"/>
                </a:solidFill>
              </a:ln>
            </a:endParaRPr>
          </a:p>
        </p:txBody>
      </p:sp>
      <p:sp>
        <p:nvSpPr>
          <p:cNvPr id="22" name="Oval 21"/>
          <p:cNvSpPr/>
          <p:nvPr/>
        </p:nvSpPr>
        <p:spPr>
          <a:xfrm>
            <a:off x="5673892" y="5410200"/>
            <a:ext cx="1488908" cy="762000"/>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hr-HR" dirty="0" smtClean="0">
                <a:ln w="9525">
                  <a:solidFill>
                    <a:schemeClr val="tx1"/>
                  </a:solidFill>
                </a:ln>
              </a:rPr>
              <a:t>Proizvod</a:t>
            </a:r>
            <a:endParaRPr lang="hr-HR" dirty="0">
              <a:ln w="9525">
                <a:solidFill>
                  <a:schemeClr val="tx1"/>
                </a:solidFill>
              </a:ln>
            </a:endParaRPr>
          </a:p>
        </p:txBody>
      </p:sp>
      <p:cxnSp>
        <p:nvCxnSpPr>
          <p:cNvPr id="24" name="Straight Arrow Connector 23"/>
          <p:cNvCxnSpPr/>
          <p:nvPr/>
        </p:nvCxnSpPr>
        <p:spPr>
          <a:xfrm>
            <a:off x="1447800" y="5791200"/>
            <a:ext cx="21336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6" name="Rectangle 25"/>
          <p:cNvSpPr/>
          <p:nvPr/>
        </p:nvSpPr>
        <p:spPr>
          <a:xfrm>
            <a:off x="1371600" y="5181600"/>
            <a:ext cx="1600200" cy="533400"/>
          </a:xfrm>
          <a:prstGeom prst="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r-HR" dirty="0" smtClean="0">
                <a:ln w="9525">
                  <a:solidFill>
                    <a:schemeClr val="tx1"/>
                  </a:solidFill>
                </a:ln>
              </a:rPr>
              <a:t>Ulazni podaci</a:t>
            </a:r>
            <a:endParaRPr lang="hr-HR" dirty="0">
              <a:ln w="9525">
                <a:solidFill>
                  <a:schemeClr val="tx1"/>
                </a:solidFill>
              </a:ln>
            </a:endParaRPr>
          </a:p>
        </p:txBody>
      </p:sp>
      <p:cxnSp>
        <p:nvCxnSpPr>
          <p:cNvPr id="28" name="Straight Arrow Connector 27"/>
          <p:cNvCxnSpPr/>
          <p:nvPr/>
        </p:nvCxnSpPr>
        <p:spPr>
          <a:xfrm>
            <a:off x="7315200" y="57912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010400" y="5181600"/>
            <a:ext cx="1371600" cy="533400"/>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hr-HR" dirty="0" smtClean="0">
                <a:ln w="9525">
                  <a:solidFill>
                    <a:schemeClr val="tx1"/>
                  </a:solidFill>
                </a:ln>
              </a:rPr>
              <a:t>Izlazni podaci</a:t>
            </a:r>
            <a:endParaRPr lang="hr-HR" dirty="0">
              <a:ln w="9525">
                <a:solidFill>
                  <a:schemeClr val="tx1"/>
                </a:solidFill>
              </a:ln>
            </a:endParaRPr>
          </a:p>
        </p:txBody>
      </p:sp>
      <p:cxnSp>
        <p:nvCxnSpPr>
          <p:cNvPr id="31" name="Straight Arrow Connector 30"/>
          <p:cNvCxnSpPr/>
          <p:nvPr/>
        </p:nvCxnSpPr>
        <p:spPr>
          <a:xfrm>
            <a:off x="7010400" y="5791200"/>
            <a:ext cx="12954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3" name="Curved Right Arrow 32"/>
          <p:cNvSpPr/>
          <p:nvPr/>
        </p:nvSpPr>
        <p:spPr>
          <a:xfrm>
            <a:off x="2392680" y="2723147"/>
            <a:ext cx="731520" cy="1216152"/>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34" name="Curved Right Arrow 33"/>
          <p:cNvSpPr/>
          <p:nvPr/>
        </p:nvSpPr>
        <p:spPr>
          <a:xfrm>
            <a:off x="2971800" y="4800600"/>
            <a:ext cx="731520" cy="1216152"/>
          </a:xfrm>
          <a:prstGeom prst="curved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38" name="Curved Up Arrow 37"/>
          <p:cNvSpPr/>
          <p:nvPr/>
        </p:nvSpPr>
        <p:spPr>
          <a:xfrm rot="15126097">
            <a:off x="5267283" y="2806372"/>
            <a:ext cx="1057968" cy="790023"/>
          </a:xfrm>
          <a:prstGeom prst="curved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39" name="Curved Up Arrow 38"/>
          <p:cNvSpPr/>
          <p:nvPr/>
        </p:nvSpPr>
        <p:spPr>
          <a:xfrm rot="17793886">
            <a:off x="5691423" y="4939556"/>
            <a:ext cx="903297" cy="513369"/>
          </a:xfrm>
          <a:prstGeom prst="curved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40" name="Curved Up Arrow 39"/>
          <p:cNvSpPr/>
          <p:nvPr/>
        </p:nvSpPr>
        <p:spPr>
          <a:xfrm rot="16200000">
            <a:off x="5817823" y="1262364"/>
            <a:ext cx="2286002" cy="1285266"/>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Tree>
    <p:extLst>
      <p:ext uri="{BB962C8B-B14F-4D97-AF65-F5344CB8AC3E}">
        <p14:creationId xmlns:p14="http://schemas.microsoft.com/office/powerpoint/2010/main" xmlns="" val="1060164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hr-HR" dirty="0"/>
              <a:t>Koncept kvaliteta u bibliotekarstvu</a:t>
            </a:r>
          </a:p>
        </p:txBody>
      </p:sp>
      <p:sp>
        <p:nvSpPr>
          <p:cNvPr id="6" name="Slide Number Placeholder 5"/>
          <p:cNvSpPr>
            <a:spLocks noGrp="1"/>
          </p:cNvSpPr>
          <p:nvPr>
            <p:ph type="sldNum" sz="quarter" idx="12"/>
          </p:nvPr>
        </p:nvSpPr>
        <p:spPr/>
        <p:txBody>
          <a:bodyPr/>
          <a:lstStyle/>
          <a:p>
            <a:fld id="{CE430130-0E00-46FB-ACC8-D1179FB2C54A}" type="slidenum">
              <a:rPr lang="en-US" smtClean="0"/>
              <a:pPr/>
              <a:t>6</a:t>
            </a:fld>
            <a:endParaRPr lang="en-US"/>
          </a:p>
        </p:txBody>
      </p:sp>
      <p:sp>
        <p:nvSpPr>
          <p:cNvPr id="8" name="Rezervirano mjesto sadržaja 7"/>
          <p:cNvSpPr>
            <a:spLocks noGrp="1"/>
          </p:cNvSpPr>
          <p:nvPr>
            <p:ph idx="1"/>
          </p:nvPr>
        </p:nvSpPr>
        <p:spPr>
          <a:xfrm>
            <a:off x="768096" y="2057400"/>
            <a:ext cx="7290055" cy="4251960"/>
          </a:xfrm>
        </p:spPr>
        <p:txBody>
          <a:bodyPr>
            <a:normAutofit/>
          </a:bodyPr>
          <a:lstStyle/>
          <a:p>
            <a:pPr>
              <a:buFont typeface="Arial" pitchFamily="34" charset="0"/>
              <a:buChar char="•"/>
            </a:pPr>
            <a:r>
              <a:rPr lang="hr-HR" sz="2400" dirty="0"/>
              <a:t>Različiti pokazatelji i izvještaji o kvalitetu </a:t>
            </a:r>
          </a:p>
          <a:p>
            <a:pPr>
              <a:buFont typeface="Arial" pitchFamily="34" charset="0"/>
              <a:buChar char="•"/>
            </a:pPr>
            <a:r>
              <a:rPr lang="hr-HR" sz="2400" dirty="0"/>
              <a:t>Kvaliteta kao surogat za veličinu i sadržaj zbirki: veća zbirka znači isto što i veća kvaliteta. </a:t>
            </a:r>
            <a:endParaRPr lang="hr-HR" sz="2400" dirty="0" smtClean="0"/>
          </a:p>
          <a:p>
            <a:pPr>
              <a:buFont typeface="Arial" pitchFamily="34" charset="0"/>
              <a:buChar char="•"/>
            </a:pPr>
            <a:r>
              <a:rPr lang="hr-HR" sz="2400" dirty="0" smtClean="0"/>
              <a:t>Kvalitet </a:t>
            </a:r>
            <a:r>
              <a:rPr lang="hr-HR" sz="2400" dirty="0"/>
              <a:t>usluge </a:t>
            </a:r>
            <a:r>
              <a:rPr lang="hr-HR" sz="2400" dirty="0" smtClean="0"/>
              <a:t>u smislu </a:t>
            </a:r>
            <a:r>
              <a:rPr lang="hr-HR" sz="2400" dirty="0"/>
              <a:t>standarda, ciljeva, uspješnosti i zadovoljstva korisnika.</a:t>
            </a:r>
          </a:p>
          <a:p>
            <a:pPr>
              <a:buFont typeface="Arial" pitchFamily="34" charset="0"/>
              <a:buChar char="•"/>
            </a:pPr>
            <a:r>
              <a:rPr lang="hr-HR" sz="2400" dirty="0"/>
              <a:t>Promjena od prikupljanja podataka ulaza i izlaza prema dokazima o uticaju na </a:t>
            </a:r>
            <a:r>
              <a:rPr lang="hr-HR" sz="2400" dirty="0" smtClean="0"/>
              <a:t>zajednicu (Hernon)</a:t>
            </a:r>
            <a:endParaRPr lang="hr-HR" sz="2400" dirty="0"/>
          </a:p>
        </p:txBody>
      </p:sp>
    </p:spTree>
    <p:extLst>
      <p:ext uri="{BB962C8B-B14F-4D97-AF65-F5344CB8AC3E}">
        <p14:creationId xmlns:p14="http://schemas.microsoft.com/office/powerpoint/2010/main" xmlns="" val="42194819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smtClean="0"/>
              <a:t>Kvaliteta u bibliotekama </a:t>
            </a:r>
            <a:endParaRPr lang="hr-HR" dirty="0"/>
          </a:p>
        </p:txBody>
      </p:sp>
      <p:sp>
        <p:nvSpPr>
          <p:cNvPr id="3" name="Rezervirano mjesto sadržaja 2"/>
          <p:cNvSpPr>
            <a:spLocks noGrp="1"/>
          </p:cNvSpPr>
          <p:nvPr>
            <p:ph idx="1"/>
          </p:nvPr>
        </p:nvSpPr>
        <p:spPr>
          <a:xfrm>
            <a:off x="768096" y="1828800"/>
            <a:ext cx="7290055" cy="4480560"/>
          </a:xfrm>
        </p:spPr>
        <p:txBody>
          <a:bodyPr>
            <a:normAutofit fontScale="85000" lnSpcReduction="20000"/>
          </a:bodyPr>
          <a:lstStyle/>
          <a:p>
            <a:r>
              <a:rPr lang="hr-HR" dirty="0" smtClean="0"/>
              <a:t>Bibliotka je neprofitna organizacija</a:t>
            </a:r>
          </a:p>
          <a:p>
            <a:r>
              <a:rPr lang="hr-HR" dirty="0" smtClean="0"/>
              <a:t>Tržišno orijentirana</a:t>
            </a:r>
          </a:p>
          <a:p>
            <a:r>
              <a:rPr lang="hr-HR" dirty="0" smtClean="0"/>
              <a:t>Vizija</a:t>
            </a:r>
          </a:p>
          <a:p>
            <a:r>
              <a:rPr lang="hr-HR" sz="1900" dirty="0" smtClean="0"/>
              <a:t>Vizija razvoja</a:t>
            </a:r>
            <a:r>
              <a:rPr lang="hr-HR" sz="2400" dirty="0" smtClean="0"/>
              <a:t> </a:t>
            </a:r>
            <a:endParaRPr lang="hr-HR" sz="2400" dirty="0"/>
          </a:p>
          <a:p>
            <a:pPr marL="0" indent="0">
              <a:buNone/>
            </a:pPr>
            <a:r>
              <a:rPr lang="hr-HR" dirty="0"/>
              <a:t>	</a:t>
            </a:r>
            <a:r>
              <a:rPr lang="hr-HR" dirty="0" smtClean="0"/>
              <a:t>	</a:t>
            </a:r>
            <a:endParaRPr lang="hr-HR" sz="2800" dirty="0"/>
          </a:p>
          <a:p>
            <a:pPr marL="0" indent="0">
              <a:buNone/>
            </a:pPr>
            <a:r>
              <a:rPr lang="hr-HR" sz="2800" dirty="0" smtClean="0"/>
              <a:t>	</a:t>
            </a:r>
          </a:p>
          <a:p>
            <a:pPr marL="0" indent="0">
              <a:buNone/>
            </a:pPr>
            <a:r>
              <a:rPr lang="hr-HR" sz="2800" b="1" dirty="0">
                <a:solidFill>
                  <a:srgbClr val="FF0000"/>
                </a:solidFill>
              </a:rPr>
              <a:t>	</a:t>
            </a:r>
            <a:r>
              <a:rPr lang="hr-HR" sz="2800" b="1" dirty="0" smtClean="0">
                <a:solidFill>
                  <a:srgbClr val="FF0000"/>
                </a:solidFill>
              </a:rPr>
              <a:t>	Prvi korak uvođenja sistema kvalitete</a:t>
            </a:r>
            <a:endParaRPr lang="hr-HR" b="1" dirty="0" smtClean="0">
              <a:solidFill>
                <a:srgbClr val="FF0000"/>
              </a:solidFill>
            </a:endParaRPr>
          </a:p>
          <a:p>
            <a:pPr marL="0" indent="0">
              <a:buNone/>
            </a:pPr>
            <a:r>
              <a:rPr lang="hr-HR" dirty="0" smtClean="0"/>
              <a:t>2.  SWOT analiza (</a:t>
            </a:r>
            <a:r>
              <a:rPr lang="en-US" dirty="0" err="1" smtClean="0"/>
              <a:t>snage</a:t>
            </a:r>
            <a:r>
              <a:rPr lang="en-US" dirty="0" smtClean="0"/>
              <a:t>, </a:t>
            </a:r>
            <a:r>
              <a:rPr lang="en-US" dirty="0" err="1" smtClean="0"/>
              <a:t>slabosti</a:t>
            </a:r>
            <a:r>
              <a:rPr lang="en-US" dirty="0" smtClean="0"/>
              <a:t>, </a:t>
            </a:r>
            <a:r>
              <a:rPr lang="en-US" dirty="0" err="1" smtClean="0"/>
              <a:t>prilike</a:t>
            </a:r>
            <a:r>
              <a:rPr lang="en-US" dirty="0" smtClean="0"/>
              <a:t>, </a:t>
            </a:r>
            <a:r>
              <a:rPr lang="en-US" dirty="0" err="1" smtClean="0"/>
              <a:t>pretnje</a:t>
            </a:r>
            <a:r>
              <a:rPr lang="en-US" dirty="0" smtClean="0"/>
              <a:t>)</a:t>
            </a:r>
            <a:endParaRPr lang="hr-HR" dirty="0" smtClean="0"/>
          </a:p>
          <a:p>
            <a:pPr marL="0" indent="0">
              <a:buNone/>
            </a:pPr>
            <a:r>
              <a:rPr lang="hr-HR" dirty="0" smtClean="0"/>
              <a:t>3. Evaluacija (metode, tehnike, područja evaluacije)</a:t>
            </a:r>
          </a:p>
          <a:p>
            <a:pPr marL="0" indent="0">
              <a:buNone/>
            </a:pPr>
            <a:r>
              <a:rPr lang="hr-HR" dirty="0" smtClean="0"/>
              <a:t>a) Kvantitativna metoda</a:t>
            </a:r>
          </a:p>
          <a:p>
            <a:pPr marL="0" indent="0">
              <a:buNone/>
            </a:pPr>
            <a:r>
              <a:rPr lang="hr-HR" dirty="0" smtClean="0"/>
              <a:t>b) Kvalitativna metoda</a:t>
            </a:r>
          </a:p>
          <a:p>
            <a:pPr marL="0" indent="0">
              <a:buNone/>
            </a:pPr>
            <a:r>
              <a:rPr lang="hr-HR" dirty="0" smtClean="0"/>
              <a:t>c) Sistemska analiza</a:t>
            </a:r>
          </a:p>
          <a:p>
            <a:endParaRPr lang="hr-HR" dirty="0"/>
          </a:p>
          <a:p>
            <a:endParaRPr lang="hr-HR" dirty="0"/>
          </a:p>
          <a:p>
            <a:endParaRPr lang="hr-HR" dirty="0"/>
          </a:p>
          <a:p>
            <a:endParaRPr lang="hr-HR" dirty="0"/>
          </a:p>
          <a:p>
            <a:endParaRPr lang="hr-HR" dirty="0"/>
          </a:p>
        </p:txBody>
      </p:sp>
      <p:sp>
        <p:nvSpPr>
          <p:cNvPr id="6" name="Rezervirano mjesto broja slajda 5"/>
          <p:cNvSpPr>
            <a:spLocks noGrp="1"/>
          </p:cNvSpPr>
          <p:nvPr>
            <p:ph type="sldNum" sz="quarter" idx="12"/>
          </p:nvPr>
        </p:nvSpPr>
        <p:spPr/>
        <p:txBody>
          <a:bodyPr/>
          <a:lstStyle/>
          <a:p>
            <a:fld id="{CE430130-0E00-46FB-ACC8-D1179FB2C54A}" type="slidenum">
              <a:rPr lang="en-US" smtClean="0"/>
              <a:pPr/>
              <a:t>7</a:t>
            </a:fld>
            <a:endParaRPr lang="en-US"/>
          </a:p>
        </p:txBody>
      </p:sp>
      <p:cxnSp>
        <p:nvCxnSpPr>
          <p:cNvPr id="5" name="Straight Connector 4"/>
          <p:cNvCxnSpPr>
            <a:endCxn id="10" idx="1"/>
          </p:cNvCxnSpPr>
          <p:nvPr/>
        </p:nvCxnSpPr>
        <p:spPr>
          <a:xfrm flipV="1">
            <a:off x="2286000" y="2828549"/>
            <a:ext cx="990599" cy="469607"/>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2286000" y="3312820"/>
            <a:ext cx="990599" cy="171450"/>
          </a:xfrm>
          <a:prstGeom prst="line">
            <a:avLst/>
          </a:prstGeom>
        </p:spPr>
        <p:style>
          <a:lnRef idx="1">
            <a:schemeClr val="dk1"/>
          </a:lnRef>
          <a:fillRef idx="0">
            <a:schemeClr val="dk1"/>
          </a:fillRef>
          <a:effectRef idx="0">
            <a:schemeClr val="dk1"/>
          </a:effectRef>
          <a:fontRef idx="minor">
            <a:schemeClr val="tx1"/>
          </a:fontRef>
        </p:style>
      </p:cxnSp>
      <p:sp>
        <p:nvSpPr>
          <p:cNvPr id="10" name="Rectangle 9"/>
          <p:cNvSpPr/>
          <p:nvPr/>
        </p:nvSpPr>
        <p:spPr>
          <a:xfrm>
            <a:off x="3276599" y="2667000"/>
            <a:ext cx="3352801" cy="323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t>Misija</a:t>
            </a:r>
            <a:endParaRPr lang="hr-HR" sz="2400" dirty="0"/>
          </a:p>
        </p:txBody>
      </p:sp>
      <p:sp>
        <p:nvSpPr>
          <p:cNvPr id="11" name="Rectangle 10"/>
          <p:cNvSpPr/>
          <p:nvPr/>
        </p:nvSpPr>
        <p:spPr>
          <a:xfrm>
            <a:off x="3276600" y="3142499"/>
            <a:ext cx="3352800" cy="512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r-HR" dirty="0" smtClean="0"/>
              <a:t>Strategija ostvarivanja razvoja</a:t>
            </a:r>
            <a:endParaRPr lang="hr-HR" dirty="0"/>
          </a:p>
        </p:txBody>
      </p:sp>
      <p:cxnSp>
        <p:nvCxnSpPr>
          <p:cNvPr id="15" name="Straight Connector 14"/>
          <p:cNvCxnSpPr/>
          <p:nvPr/>
        </p:nvCxnSpPr>
        <p:spPr>
          <a:xfrm>
            <a:off x="2286000" y="3886200"/>
            <a:ext cx="56388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27242359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200" dirty="0"/>
              <a:t>Određenje pojma evaluacija</a:t>
            </a:r>
            <a:r>
              <a:rPr lang="vi-VN" sz="2800" dirty="0"/>
              <a:t/>
            </a:r>
            <a:br>
              <a:rPr lang="vi-VN" sz="2800" dirty="0"/>
            </a:br>
            <a:endParaRPr lang="hr-HR" sz="2800" dirty="0"/>
          </a:p>
        </p:txBody>
      </p:sp>
      <p:sp>
        <p:nvSpPr>
          <p:cNvPr id="3" name="Content Placeholder 2"/>
          <p:cNvSpPr>
            <a:spLocks noGrp="1"/>
          </p:cNvSpPr>
          <p:nvPr>
            <p:ph idx="1"/>
          </p:nvPr>
        </p:nvSpPr>
        <p:spPr>
          <a:xfrm>
            <a:off x="768096" y="1981200"/>
            <a:ext cx="7290055" cy="4328160"/>
          </a:xfrm>
        </p:spPr>
        <p:txBody>
          <a:bodyPr>
            <a:normAutofit/>
          </a:bodyPr>
          <a:lstStyle/>
          <a:p>
            <a:r>
              <a:rPr lang="hr-HR" sz="2400" dirty="0"/>
              <a:t>O</a:t>
            </a:r>
            <a:r>
              <a:rPr lang="vi-VN" sz="2400" dirty="0" smtClean="0"/>
              <a:t>cjena </a:t>
            </a:r>
            <a:r>
              <a:rPr lang="vi-VN" sz="2400" dirty="0"/>
              <a:t>(određivanje) vrijednosti </a:t>
            </a:r>
            <a:r>
              <a:rPr lang="vi-VN" sz="2400" dirty="0" smtClean="0"/>
              <a:t>određene</a:t>
            </a:r>
            <a:r>
              <a:rPr lang="hr-HR" sz="2400" dirty="0"/>
              <a:t> </a:t>
            </a:r>
            <a:r>
              <a:rPr lang="vi-VN" sz="2400" dirty="0" smtClean="0"/>
              <a:t>djelatnosti </a:t>
            </a:r>
            <a:r>
              <a:rPr lang="vi-VN" sz="2400" dirty="0"/>
              <a:t>ili predmeta</a:t>
            </a:r>
          </a:p>
          <a:p>
            <a:r>
              <a:rPr lang="hr-HR" sz="2400" dirty="0">
                <a:latin typeface="Trebuchet MS" pitchFamily="34" charset="0"/>
              </a:rPr>
              <a:t>V</a:t>
            </a:r>
            <a:r>
              <a:rPr lang="vi-VN" sz="2400" dirty="0" smtClean="0"/>
              <a:t>rednovanje </a:t>
            </a:r>
            <a:r>
              <a:rPr lang="vi-VN" sz="2400" dirty="0"/>
              <a:t>neke djelatnosti s obzirom </a:t>
            </a:r>
            <a:r>
              <a:rPr lang="vi-VN" sz="2400" dirty="0" smtClean="0"/>
              <a:t>na</a:t>
            </a:r>
            <a:r>
              <a:rPr lang="hr-HR" sz="2400" dirty="0" smtClean="0">
                <a:latin typeface="Trebuchet MS" pitchFamily="34" charset="0"/>
              </a:rPr>
              <a:t> </a:t>
            </a:r>
            <a:r>
              <a:rPr lang="vi-VN" sz="2400" dirty="0" smtClean="0"/>
              <a:t>postavljene cilj</a:t>
            </a:r>
            <a:r>
              <a:rPr lang="hr-HR" sz="2400" dirty="0" smtClean="0">
                <a:latin typeface="Trebuchet MS" pitchFamily="34" charset="0"/>
              </a:rPr>
              <a:t>eve</a:t>
            </a:r>
            <a:r>
              <a:rPr lang="vi-VN" sz="2400" dirty="0" smtClean="0"/>
              <a:t>.</a:t>
            </a:r>
            <a:endParaRPr lang="vi-VN" sz="2400" dirty="0"/>
          </a:p>
          <a:p>
            <a:r>
              <a:rPr lang="vi-VN" sz="2400" dirty="0" smtClean="0"/>
              <a:t>Međunarodni </a:t>
            </a:r>
            <a:r>
              <a:rPr lang="vi-VN" sz="2400" dirty="0"/>
              <a:t>standard ISO </a:t>
            </a:r>
            <a:r>
              <a:rPr lang="vi-VN" sz="2400" dirty="0" smtClean="0"/>
              <a:t>11620</a:t>
            </a:r>
            <a:r>
              <a:rPr lang="hr-HR" sz="2400" dirty="0" smtClean="0">
                <a:latin typeface="Trebuchet MS" pitchFamily="34" charset="0"/>
              </a:rPr>
              <a:t> : 2008 </a:t>
            </a:r>
            <a:r>
              <a:rPr lang="nn-NO" sz="2400" dirty="0" smtClean="0">
                <a:latin typeface="Trebuchet MS" pitchFamily="34" charset="0"/>
              </a:rPr>
              <a:t>(</a:t>
            </a:r>
            <a:r>
              <a:rPr lang="nn-NO" sz="2400" dirty="0">
                <a:latin typeface="Trebuchet MS" pitchFamily="34" charset="0"/>
              </a:rPr>
              <a:t>Informacije i dokumentacija: indikatori performanse biblioteka</a:t>
            </a:r>
            <a:r>
              <a:rPr lang="nn-NO" sz="2400" dirty="0" smtClean="0">
                <a:latin typeface="Trebuchet MS" pitchFamily="34" charset="0"/>
              </a:rPr>
              <a:t>)</a:t>
            </a:r>
          </a:p>
          <a:p>
            <a:r>
              <a:rPr lang="hr-HR" sz="2400" dirty="0" smtClean="0">
                <a:solidFill>
                  <a:srgbClr val="FF0000"/>
                </a:solidFill>
                <a:latin typeface="Trebuchet MS" pitchFamily="34" charset="0"/>
              </a:rPr>
              <a:t>„P</a:t>
            </a:r>
            <a:r>
              <a:rPr lang="vi-VN" sz="2400" dirty="0" smtClean="0">
                <a:solidFill>
                  <a:srgbClr val="FF0000"/>
                </a:solidFill>
              </a:rPr>
              <a:t>roces ocjenjivanja uspješnosti,</a:t>
            </a:r>
            <a:r>
              <a:rPr lang="hr-HR" sz="2400" dirty="0" smtClean="0">
                <a:solidFill>
                  <a:srgbClr val="FF0000"/>
                </a:solidFill>
                <a:latin typeface="Trebuchet MS" pitchFamily="34" charset="0"/>
              </a:rPr>
              <a:t> djelotvornosti,</a:t>
            </a:r>
            <a:r>
              <a:rPr lang="vi-VN" sz="2400" dirty="0" smtClean="0">
                <a:solidFill>
                  <a:srgbClr val="FF0000"/>
                </a:solidFill>
              </a:rPr>
              <a:t> upotrebljivosti i</a:t>
            </a:r>
            <a:r>
              <a:rPr lang="hr-HR" sz="2400" dirty="0" smtClean="0">
                <a:solidFill>
                  <a:srgbClr val="FF0000"/>
                </a:solidFill>
                <a:latin typeface="Trebuchet MS" pitchFamily="34" charset="0"/>
              </a:rPr>
              <a:t> </a:t>
            </a:r>
            <a:r>
              <a:rPr lang="vi-VN" sz="2400" dirty="0" smtClean="0">
                <a:solidFill>
                  <a:srgbClr val="FF0000"/>
                </a:solidFill>
              </a:rPr>
              <a:t>relevantnosti neke usluge, opreme ili</a:t>
            </a:r>
            <a:r>
              <a:rPr lang="hr-HR" sz="2400" dirty="0" smtClean="0">
                <a:solidFill>
                  <a:srgbClr val="FF0000"/>
                </a:solidFill>
                <a:latin typeface="Trebuchet MS" pitchFamily="34" charset="0"/>
              </a:rPr>
              <a:t> </a:t>
            </a:r>
            <a:r>
              <a:rPr lang="vi-VN" sz="2400" dirty="0" smtClean="0">
                <a:solidFill>
                  <a:srgbClr val="FF0000"/>
                </a:solidFill>
              </a:rPr>
              <a:t>prostora</a:t>
            </a:r>
            <a:r>
              <a:rPr lang="hr-HR" sz="2400" dirty="0" smtClean="0">
                <a:solidFill>
                  <a:srgbClr val="FF0000"/>
                </a:solidFill>
                <a:latin typeface="Trebuchet MS" pitchFamily="34" charset="0"/>
              </a:rPr>
              <a:t>.”</a:t>
            </a:r>
            <a:endParaRPr lang="vi-VN" sz="2400" dirty="0">
              <a:solidFill>
                <a:srgbClr val="FF0000"/>
              </a:solidFill>
            </a:endParaRPr>
          </a:p>
        </p:txBody>
      </p:sp>
      <p:sp>
        <p:nvSpPr>
          <p:cNvPr id="4" name="Date Placeholder 3"/>
          <p:cNvSpPr>
            <a:spLocks noGrp="1"/>
          </p:cNvSpPr>
          <p:nvPr>
            <p:ph type="dt" sz="half" idx="10"/>
          </p:nvPr>
        </p:nvSpPr>
        <p:spPr/>
        <p:txBody>
          <a:bodyPr/>
          <a:lstStyle/>
          <a:p>
            <a:r>
              <a:rPr lang="en-US" smtClean="0"/>
              <a:t>00 / 00 / 2017</a:t>
            </a:r>
            <a:endParaRPr lang="en-US"/>
          </a:p>
        </p:txBody>
      </p:sp>
      <p:sp>
        <p:nvSpPr>
          <p:cNvPr id="5" name="Footer Placeholder 4"/>
          <p:cNvSpPr>
            <a:spLocks noGrp="1"/>
          </p:cNvSpPr>
          <p:nvPr>
            <p:ph type="ftr" sz="quarter" idx="11"/>
          </p:nvPr>
        </p:nvSpPr>
        <p:spPr/>
        <p:txBody>
          <a:bodyPr/>
          <a:lstStyle/>
          <a:p>
            <a:r>
              <a:rPr lang="en-US" smtClean="0"/>
              <a:t>561987-EPP-1-2015-1-IE-EPPKA2-CBHE-JP</a:t>
            </a:r>
            <a:endParaRPr lang="en-US"/>
          </a:p>
        </p:txBody>
      </p:sp>
      <p:sp>
        <p:nvSpPr>
          <p:cNvPr id="6" name="Slide Number Placeholder 5"/>
          <p:cNvSpPr>
            <a:spLocks noGrp="1"/>
          </p:cNvSpPr>
          <p:nvPr>
            <p:ph type="sldNum" sz="quarter" idx="12"/>
          </p:nvPr>
        </p:nvSpPr>
        <p:spPr/>
        <p:txBody>
          <a:bodyPr/>
          <a:lstStyle/>
          <a:p>
            <a:fld id="{CE430130-0E00-46FB-ACC8-D1179FB2C54A}" type="slidenum">
              <a:rPr lang="en-US" smtClean="0"/>
              <a:pPr/>
              <a:t>8</a:t>
            </a:fld>
            <a:endParaRPr lang="en-US"/>
          </a:p>
        </p:txBody>
      </p:sp>
    </p:spTree>
    <p:extLst>
      <p:ext uri="{BB962C8B-B14F-4D97-AF65-F5344CB8AC3E}">
        <p14:creationId xmlns:p14="http://schemas.microsoft.com/office/powerpoint/2010/main" xmlns="" val="3713529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600" dirty="0" smtClean="0"/>
              <a:t>Ciljevi evaluacije</a:t>
            </a:r>
            <a:endParaRPr lang="hr-HR" sz="3600"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hr-HR" sz="2400" dirty="0" smtClean="0">
                <a:latin typeface="Trebuchet MS" pitchFamily="34" charset="0"/>
              </a:rPr>
              <a:t>U</a:t>
            </a:r>
            <a:r>
              <a:rPr lang="vi-VN" sz="2400" dirty="0" smtClean="0"/>
              <a:t>tvrditi </a:t>
            </a:r>
            <a:r>
              <a:rPr lang="vi-VN" sz="2400" dirty="0"/>
              <a:t>kako određena </a:t>
            </a:r>
            <a:r>
              <a:rPr lang="hr-HR" sz="2400" dirty="0" smtClean="0">
                <a:latin typeface="Trebuchet MS" pitchFamily="34" charset="0"/>
              </a:rPr>
              <a:t>biblioteka </a:t>
            </a:r>
            <a:r>
              <a:rPr lang="vi-VN" sz="2400" dirty="0" smtClean="0"/>
              <a:t>zadovoljava </a:t>
            </a:r>
            <a:r>
              <a:rPr lang="vi-VN" sz="2400" dirty="0"/>
              <a:t>potrebe svoje okoline </a:t>
            </a:r>
            <a:r>
              <a:rPr lang="vi-VN" sz="2400" dirty="0" smtClean="0"/>
              <a:t>i</a:t>
            </a:r>
            <a:r>
              <a:rPr lang="hr-HR" sz="2400" dirty="0" smtClean="0">
                <a:latin typeface="Trebuchet MS" pitchFamily="34" charset="0"/>
              </a:rPr>
              <a:t> </a:t>
            </a:r>
            <a:r>
              <a:rPr lang="vi-VN" sz="2400" dirty="0" smtClean="0"/>
              <a:t>korisnika</a:t>
            </a:r>
            <a:endParaRPr lang="vi-VN" sz="2400" dirty="0"/>
          </a:p>
          <a:p>
            <a:pPr marL="457200" indent="-457200">
              <a:buFont typeface="+mj-lt"/>
              <a:buAutoNum type="arabicPeriod"/>
            </a:pPr>
            <a:r>
              <a:rPr lang="hr-HR" sz="2400" dirty="0" smtClean="0">
                <a:latin typeface="Trebuchet MS" pitchFamily="34" charset="0"/>
              </a:rPr>
              <a:t>D</a:t>
            </a:r>
            <a:r>
              <a:rPr lang="vi-VN" sz="2400" dirty="0" smtClean="0"/>
              <a:t>efinirati </a:t>
            </a:r>
            <a:r>
              <a:rPr lang="vi-VN" sz="2400" dirty="0"/>
              <a:t>temeljna ograničenja </a:t>
            </a:r>
            <a:r>
              <a:rPr lang="vi-VN" sz="2400" dirty="0" smtClean="0"/>
              <a:t>i</a:t>
            </a:r>
            <a:r>
              <a:rPr lang="hr-HR" sz="2400" dirty="0" smtClean="0">
                <a:latin typeface="Trebuchet MS" pitchFamily="34" charset="0"/>
              </a:rPr>
              <a:t> </a:t>
            </a:r>
            <a:r>
              <a:rPr lang="vi-VN" sz="2400" dirty="0" smtClean="0"/>
              <a:t>slabosti </a:t>
            </a:r>
            <a:r>
              <a:rPr lang="vi-VN" sz="2400" dirty="0"/>
              <a:t>u poslovanju </a:t>
            </a:r>
            <a:r>
              <a:rPr lang="hr-HR" sz="2400" dirty="0" smtClean="0">
                <a:latin typeface="Trebuchet MS" pitchFamily="34" charset="0"/>
              </a:rPr>
              <a:t>biblioteke</a:t>
            </a:r>
            <a:endParaRPr lang="vi-VN" sz="2400" dirty="0"/>
          </a:p>
          <a:p>
            <a:pPr marL="457200" indent="-457200">
              <a:buFont typeface="+mj-lt"/>
              <a:buAutoNum type="arabicPeriod"/>
            </a:pPr>
            <a:r>
              <a:rPr lang="hr-HR" sz="2400" dirty="0" smtClean="0">
                <a:latin typeface="Trebuchet MS" pitchFamily="34" charset="0"/>
              </a:rPr>
              <a:t>P</a:t>
            </a:r>
            <a:r>
              <a:rPr lang="vi-VN" sz="2400" dirty="0" smtClean="0"/>
              <a:t>redložiti </a:t>
            </a:r>
            <a:r>
              <a:rPr lang="vi-VN" sz="2400" dirty="0"/>
              <a:t>poboljšanja koja bi </a:t>
            </a:r>
            <a:r>
              <a:rPr lang="vi-VN" sz="2400" dirty="0" smtClean="0"/>
              <a:t>vodila</a:t>
            </a:r>
            <a:r>
              <a:rPr lang="hr-HR" sz="2400" dirty="0" smtClean="0">
                <a:latin typeface="Trebuchet MS" pitchFamily="34" charset="0"/>
              </a:rPr>
              <a:t> djelotornijoj </a:t>
            </a:r>
            <a:r>
              <a:rPr lang="vi-VN" sz="2400" dirty="0" smtClean="0"/>
              <a:t> </a:t>
            </a:r>
            <a:r>
              <a:rPr lang="vi-VN" sz="2400" dirty="0"/>
              <a:t>djelatnosti </a:t>
            </a:r>
            <a:r>
              <a:rPr lang="hr-HR" sz="2400" dirty="0" smtClean="0">
                <a:latin typeface="Trebuchet MS" pitchFamily="34" charset="0"/>
              </a:rPr>
              <a:t>biblioteke</a:t>
            </a:r>
            <a:endParaRPr lang="hr-HR" sz="2400" dirty="0">
              <a:latin typeface="Trebuchet MS" pitchFamily="34" charset="0"/>
            </a:endParaRPr>
          </a:p>
        </p:txBody>
      </p:sp>
      <p:sp>
        <p:nvSpPr>
          <p:cNvPr id="4" name="Date Placeholder 3"/>
          <p:cNvSpPr>
            <a:spLocks noGrp="1"/>
          </p:cNvSpPr>
          <p:nvPr>
            <p:ph type="dt" sz="half" idx="10"/>
          </p:nvPr>
        </p:nvSpPr>
        <p:spPr/>
        <p:txBody>
          <a:bodyPr/>
          <a:lstStyle/>
          <a:p>
            <a:r>
              <a:rPr lang="en-US" smtClean="0"/>
              <a:t>00 / 00 / 2017</a:t>
            </a:r>
            <a:endParaRPr lang="en-US"/>
          </a:p>
        </p:txBody>
      </p:sp>
      <p:sp>
        <p:nvSpPr>
          <p:cNvPr id="5" name="Footer Placeholder 4"/>
          <p:cNvSpPr>
            <a:spLocks noGrp="1"/>
          </p:cNvSpPr>
          <p:nvPr>
            <p:ph type="ftr" sz="quarter" idx="11"/>
          </p:nvPr>
        </p:nvSpPr>
        <p:spPr/>
        <p:txBody>
          <a:bodyPr/>
          <a:lstStyle/>
          <a:p>
            <a:r>
              <a:rPr lang="en-US" smtClean="0"/>
              <a:t>561987-EPP-1-2015-1-IE-EPPKA2-CBHE-JP</a:t>
            </a:r>
            <a:endParaRPr lang="en-US"/>
          </a:p>
        </p:txBody>
      </p:sp>
      <p:sp>
        <p:nvSpPr>
          <p:cNvPr id="6" name="Slide Number Placeholder 5"/>
          <p:cNvSpPr>
            <a:spLocks noGrp="1"/>
          </p:cNvSpPr>
          <p:nvPr>
            <p:ph type="sldNum" sz="quarter" idx="12"/>
          </p:nvPr>
        </p:nvSpPr>
        <p:spPr/>
        <p:txBody>
          <a:bodyPr/>
          <a:lstStyle/>
          <a:p>
            <a:fld id="{CE430130-0E00-46FB-ACC8-D1179FB2C54A}" type="slidenum">
              <a:rPr lang="en-US" smtClean="0"/>
              <a:pPr/>
              <a:t>9</a:t>
            </a:fld>
            <a:endParaRPr lang="en-US"/>
          </a:p>
        </p:txBody>
      </p:sp>
    </p:spTree>
    <p:extLst>
      <p:ext uri="{BB962C8B-B14F-4D97-AF65-F5344CB8AC3E}">
        <p14:creationId xmlns:p14="http://schemas.microsoft.com/office/powerpoint/2010/main" xmlns="" val="3291686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heme1">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xmlns="" name="Theme1" id="{747157F7-A291-4036-87A8-F170A0A1F310}" vid="{58C0EC55-669E-42A4-A2F0-05CFB48BD2E5}"/>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1701</TotalTime>
  <Words>1697</Words>
  <Application>Microsoft Office PowerPoint</Application>
  <PresentationFormat>On-screen Show (4:3)</PresentationFormat>
  <Paragraphs>324</Paragraphs>
  <Slides>30</Slides>
  <Notes>2</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Theme1</vt:lpstr>
      <vt:lpstr>Integral</vt:lpstr>
      <vt:lpstr>ERASMUS + Capacity Building in the Field of Higher Education (CBHE) Library Network Support Services</vt:lpstr>
      <vt:lpstr>Slide 2</vt:lpstr>
      <vt:lpstr>Sadržaj </vt:lpstr>
      <vt:lpstr>Definicije kvaliteta  </vt:lpstr>
      <vt:lpstr>Upravljanje kvalitetom </vt:lpstr>
      <vt:lpstr>Koncept kvaliteta u bibliotekarstvu</vt:lpstr>
      <vt:lpstr>Kvaliteta u bibliotekama </vt:lpstr>
      <vt:lpstr>Određenje pojma evaluacija </vt:lpstr>
      <vt:lpstr>Ciljevi evaluacije</vt:lpstr>
      <vt:lpstr>Evaluacija biblioteke kao sistemA</vt:lpstr>
      <vt:lpstr>Izjave, planovi i politike razvoja biblioteke</vt:lpstr>
      <vt:lpstr>Misija i Vizija na UNSA 2017.</vt:lpstr>
      <vt:lpstr>ISO 2789 &amp; ISO 11620</vt:lpstr>
      <vt:lpstr>Koji su kvaliteti najvažniji za procjenu biblioteka</vt:lpstr>
      <vt:lpstr>Bibliotečka statistika kao oruđe evaluacije</vt:lpstr>
      <vt:lpstr>StrUktura ISO 11620</vt:lpstr>
      <vt:lpstr>Namjena standarda </vt:lpstr>
      <vt:lpstr>Šta podržava ISO 11620:2008</vt:lpstr>
      <vt:lpstr>Odluka o pokazateljima ISO 11620</vt:lpstr>
      <vt:lpstr>Odluka o pokazateljima ISO 11620</vt:lpstr>
      <vt:lpstr> ISO 11620:2008 - primjer odabira pojedinog pokazatelja </vt:lpstr>
      <vt:lpstr> ISO 11620:2008 -B.1.1.1. Raspoloživost traženih naslova </vt:lpstr>
      <vt:lpstr>Alati za vrednovanje uspješnosti bibliotečkih usluga</vt:lpstr>
      <vt:lpstr>Tradicionalna statistička podjela</vt:lpstr>
      <vt:lpstr>Statistički podaci za članice biblioteka UNSA 2016. </vt:lpstr>
      <vt:lpstr>Statistički podaci za članice biblioteka UNSA 2015. </vt:lpstr>
      <vt:lpstr>Statistički podaci za članice biblioteka UNSA 2015. </vt:lpstr>
      <vt:lpstr>Statistički podaci za članice biblioteka UNSA 2017.</vt:lpstr>
      <vt:lpstr>Zaključak</vt:lpstr>
      <vt:lpstr>Hvala!</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 Capacity Building in the Field of Higher Education (CBHE)</dc:title>
  <dc:creator>Lejla</dc:creator>
  <cp:lastModifiedBy>Lejla</cp:lastModifiedBy>
  <cp:revision>146</cp:revision>
  <dcterms:created xsi:type="dcterms:W3CDTF">2017-05-20T05:11:18Z</dcterms:created>
  <dcterms:modified xsi:type="dcterms:W3CDTF">2018-01-04T18:58:32Z</dcterms:modified>
</cp:coreProperties>
</file>