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8"/>
  </p:notesMasterIdLst>
  <p:sldIdLst>
    <p:sldId id="256" r:id="rId2"/>
    <p:sldId id="304" r:id="rId3"/>
    <p:sldId id="292" r:id="rId4"/>
    <p:sldId id="293" r:id="rId5"/>
    <p:sldId id="295" r:id="rId6"/>
    <p:sldId id="258" r:id="rId7"/>
    <p:sldId id="286" r:id="rId8"/>
    <p:sldId id="284" r:id="rId9"/>
    <p:sldId id="290" r:id="rId10"/>
    <p:sldId id="283" r:id="rId11"/>
    <p:sldId id="289" r:id="rId12"/>
    <p:sldId id="275" r:id="rId13"/>
    <p:sldId id="277" r:id="rId14"/>
    <p:sldId id="276" r:id="rId15"/>
    <p:sldId id="285" r:id="rId16"/>
    <p:sldId id="282" r:id="rId17"/>
    <p:sldId id="281" r:id="rId18"/>
    <p:sldId id="303" r:id="rId19"/>
    <p:sldId id="302" r:id="rId20"/>
    <p:sldId id="301" r:id="rId21"/>
    <p:sldId id="300" r:id="rId22"/>
    <p:sldId id="299" r:id="rId23"/>
    <p:sldId id="298" r:id="rId24"/>
    <p:sldId id="297" r:id="rId25"/>
    <p:sldId id="291" r:id="rId26"/>
    <p:sldId id="29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793C"/>
    <a:srgbClr val="B57739"/>
    <a:srgbClr val="A66D34"/>
    <a:srgbClr val="986430"/>
    <a:srgbClr val="7B5127"/>
    <a:srgbClr val="D8AE84"/>
    <a:srgbClr val="E5C9AD"/>
    <a:srgbClr val="D4A77A"/>
    <a:srgbClr val="CC9762"/>
    <a:srgbClr val="C182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43" autoAdjust="0"/>
  </p:normalViewPr>
  <p:slideViewPr>
    <p:cSldViewPr>
      <p:cViewPr varScale="1">
        <p:scale>
          <a:sx n="100" d="100"/>
          <a:sy n="100" d="100"/>
        </p:scale>
        <p:origin x="29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E4E3F5-3ECD-480A-B6D4-8AF149A0D6A8}" type="datetimeFigureOut">
              <a:rPr lang="en-US" smtClean="0"/>
              <a:t>1/18/2018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2E1CB9-F048-42BF-97F3-5D1C0A57169D}" type="slidenum">
              <a:rPr lang="en-US" smtClean="0"/>
              <a:t>‹#›</a:t>
            </a:fld>
            <a:endParaRPr lang="en-US"/>
          </a:p>
        </p:txBody>
      </p:sp>
    </p:spTree>
    <p:extLst>
      <p:ext uri="{BB962C8B-B14F-4D97-AF65-F5344CB8AC3E}">
        <p14:creationId xmlns:p14="http://schemas.microsoft.com/office/powerpoint/2010/main" val="3033155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2E1CB9-F048-42BF-97F3-5D1C0A57169D}" type="slidenum">
              <a:rPr lang="en-US" smtClean="0"/>
              <a:t>11</a:t>
            </a:fld>
            <a:endParaRPr lang="en-US"/>
          </a:p>
        </p:txBody>
      </p:sp>
    </p:spTree>
    <p:extLst>
      <p:ext uri="{BB962C8B-B14F-4D97-AF65-F5344CB8AC3E}">
        <p14:creationId xmlns:p14="http://schemas.microsoft.com/office/powerpoint/2010/main" val="4112301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en-US"/>
              <a:t>Click to edit Master title style</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8458E3-C449-49B9-A2EE-F852E24E5FDB}"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2EC30024-AA71-4572-9692-831155996909}" type="slidenum">
              <a:rPr lang="en-US" smtClean="0"/>
              <a:t>‹#›</a:t>
            </a:fld>
            <a:endParaRPr lang="en-US"/>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8458E3-C449-49B9-A2EE-F852E24E5FDB}"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C30024-AA71-4572-9692-83115599690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8458E3-C449-49B9-A2EE-F852E24E5FDB}"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C30024-AA71-4572-9692-83115599690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a:t>Click to edit Master title style</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8458E3-C449-49B9-A2EE-F852E24E5FDB}" type="datetimeFigureOut">
              <a:rPr lang="en-US" smtClean="0"/>
              <a:t>1/18/2018</a:t>
            </a:fld>
            <a:endParaRPr lang="en-US"/>
          </a:p>
        </p:txBody>
      </p:sp>
      <p:sp>
        <p:nvSpPr>
          <p:cNvPr id="10" name="Slide Number Placeholder 9"/>
          <p:cNvSpPr>
            <a:spLocks noGrp="1"/>
          </p:cNvSpPr>
          <p:nvPr>
            <p:ph type="sldNum" sz="quarter" idx="11"/>
          </p:nvPr>
        </p:nvSpPr>
        <p:spPr/>
        <p:txBody>
          <a:bodyPr/>
          <a:lstStyle/>
          <a:p>
            <a:fld id="{2EC30024-AA71-4572-9692-831155996909}" type="slidenum">
              <a:rPr lang="en-US" smtClean="0"/>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a:t>Click to edit Master title style</a:t>
            </a:r>
            <a:endParaRPr lang="en-US" dirty="0"/>
          </a:p>
        </p:txBody>
      </p:sp>
      <p:sp>
        <p:nvSpPr>
          <p:cNvPr id="19" name="Date Placeholder 18"/>
          <p:cNvSpPr>
            <a:spLocks noGrp="1"/>
          </p:cNvSpPr>
          <p:nvPr>
            <p:ph type="dt" sz="half" idx="10"/>
          </p:nvPr>
        </p:nvSpPr>
        <p:spPr/>
        <p:txBody>
          <a:bodyPr/>
          <a:lstStyle/>
          <a:p>
            <a:fld id="{D18458E3-C449-49B9-A2EE-F852E24E5FDB}" type="datetimeFigureOut">
              <a:rPr lang="en-US" smtClean="0"/>
              <a:t>1/18/2018</a:t>
            </a:fld>
            <a:endParaRPr lang="en-US"/>
          </a:p>
        </p:txBody>
      </p:sp>
      <p:sp>
        <p:nvSpPr>
          <p:cNvPr id="20" name="Slide Number Placeholder 19"/>
          <p:cNvSpPr>
            <a:spLocks noGrp="1"/>
          </p:cNvSpPr>
          <p:nvPr>
            <p:ph type="sldNum" sz="quarter" idx="11"/>
          </p:nvPr>
        </p:nvSpPr>
        <p:spPr/>
        <p:txBody>
          <a:bodyPr/>
          <a:lstStyle/>
          <a:p>
            <a:fld id="{2EC30024-AA71-4572-9692-831155996909}" type="slidenum">
              <a:rPr lang="en-US" smtClean="0"/>
              <a:t>‹#›</a:t>
            </a:fld>
            <a:endParaRPr lang="en-US"/>
          </a:p>
        </p:txBody>
      </p:sp>
      <p:sp>
        <p:nvSpPr>
          <p:cNvPr id="21" name="Footer Placeholder 20"/>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D18458E3-C449-49B9-A2EE-F852E24E5FDB}"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C30024-AA71-4572-9692-831155996909}" type="slidenum">
              <a:rPr lang="en-US" smtClean="0"/>
              <a:t>‹#›</a:t>
            </a:fld>
            <a:endParaRPr lang="en-US"/>
          </a:p>
        </p:txBody>
      </p:sp>
      <p:sp>
        <p:nvSpPr>
          <p:cNvPr id="9" name="Content Placeholder 8"/>
          <p:cNvSpPr>
            <a:spLocks noGrp="1"/>
          </p:cNvSpPr>
          <p:nvPr>
            <p:ph sz="quarter" idx="13"/>
          </p:nvPr>
        </p:nvSpPr>
        <p:spPr>
          <a:xfrm>
            <a:off x="1216152" y="841248"/>
            <a:ext cx="3730752"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5102352" y="841248"/>
            <a:ext cx="3730752"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D18458E3-C449-49B9-A2EE-F852E24E5FDB}"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C30024-AA71-4572-9692-831155996909}" type="slidenum">
              <a:rPr lang="en-US" smtClean="0"/>
              <a:t>‹#›</a:t>
            </a:fld>
            <a:endParaRPr lang="en-US"/>
          </a:p>
        </p:txBody>
      </p:sp>
      <p:sp>
        <p:nvSpPr>
          <p:cNvPr id="11" name="Content Placeholder 10"/>
          <p:cNvSpPr>
            <a:spLocks noGrp="1"/>
          </p:cNvSpPr>
          <p:nvPr>
            <p:ph sz="quarter" idx="13"/>
          </p:nvPr>
        </p:nvSpPr>
        <p:spPr>
          <a:xfrm>
            <a:off x="1216152" y="1380744"/>
            <a:ext cx="3730752" cy="38404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4"/>
          </p:nvPr>
        </p:nvSpPr>
        <p:spPr>
          <a:xfrm>
            <a:off x="5102352" y="1380743"/>
            <a:ext cx="3730752" cy="38404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8458E3-C449-49B9-A2EE-F852E24E5FDB}"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C30024-AA71-4572-9692-83115599690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18458E3-C449-49B9-A2EE-F852E24E5FDB}" type="datetimeFigureOut">
              <a:rPr lang="en-US" smtClean="0"/>
              <a:t>1/18/2018</a:t>
            </a:fld>
            <a:endParaRPr lang="en-US"/>
          </a:p>
        </p:txBody>
      </p:sp>
      <p:sp>
        <p:nvSpPr>
          <p:cNvPr id="6" name="Slide Number Placeholder 5"/>
          <p:cNvSpPr>
            <a:spLocks noGrp="1"/>
          </p:cNvSpPr>
          <p:nvPr>
            <p:ph type="sldNum" sz="quarter" idx="11"/>
          </p:nvPr>
        </p:nvSpPr>
        <p:spPr/>
        <p:txBody>
          <a:bodyPr/>
          <a:lstStyle/>
          <a:p>
            <a:fld id="{2EC30024-AA71-4572-9692-831155996909}" type="slidenum">
              <a:rPr lang="en-US" smtClean="0"/>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en-US"/>
              <a:t>Click to edit Master title style</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Content Placeholder 13"/>
          <p:cNvSpPr>
            <a:spLocks noGrp="1"/>
          </p:cNvSpPr>
          <p:nvPr>
            <p:ph sz="quarter" idx="13"/>
          </p:nvPr>
        </p:nvSpPr>
        <p:spPr>
          <a:xfrm>
            <a:off x="914400" y="381000"/>
            <a:ext cx="4800600" cy="5943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8"/>
          <p:cNvSpPr>
            <a:spLocks noGrp="1"/>
          </p:cNvSpPr>
          <p:nvPr>
            <p:ph type="dt" sz="half" idx="14"/>
          </p:nvPr>
        </p:nvSpPr>
        <p:spPr/>
        <p:txBody>
          <a:bodyPr/>
          <a:lstStyle/>
          <a:p>
            <a:fld id="{D18458E3-C449-49B9-A2EE-F852E24E5FDB}" type="datetimeFigureOut">
              <a:rPr lang="en-US" smtClean="0"/>
              <a:t>1/18/2018</a:t>
            </a:fld>
            <a:endParaRPr lang="en-US"/>
          </a:p>
        </p:txBody>
      </p:sp>
      <p:sp>
        <p:nvSpPr>
          <p:cNvPr id="10" name="Slide Number Placeholder 9"/>
          <p:cNvSpPr>
            <a:spLocks noGrp="1"/>
          </p:cNvSpPr>
          <p:nvPr>
            <p:ph type="sldNum" sz="quarter" idx="15"/>
          </p:nvPr>
        </p:nvSpPr>
        <p:spPr/>
        <p:txBody>
          <a:bodyPr/>
          <a:lstStyle/>
          <a:p>
            <a:fld id="{2EC30024-AA71-4572-9692-831155996909}" type="slidenum">
              <a:rPr lang="en-US" smtClean="0"/>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en-US"/>
              <a:t>Click to edit Master title style</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8458E3-C449-49B9-A2EE-F852E24E5FDB}"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C30024-AA71-4572-9692-83115599690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2EC30024-AA71-4572-9692-831155996909}" type="slidenum">
              <a:rPr lang="en-US" smtClean="0"/>
              <a:t>‹#›</a:t>
            </a:fld>
            <a:endParaRPr lang="en-US"/>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D18458E3-C449-49B9-A2EE-F852E24E5FDB}" type="datetimeFigureOut">
              <a:rPr lang="en-US" smtClean="0"/>
              <a:t>1/18/2018</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txStyles>
    <p:title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p:cNvGrpSpPr/>
          <p:nvPr/>
        </p:nvGrpSpPr>
        <p:grpSpPr>
          <a:xfrm>
            <a:off x="273850" y="120728"/>
            <a:ext cx="8691997" cy="1000268"/>
            <a:chOff x="273850" y="120728"/>
            <a:chExt cx="8691997" cy="1000268"/>
          </a:xfrm>
        </p:grpSpPr>
        <p:grpSp>
          <p:nvGrpSpPr>
            <p:cNvPr id="16" name="Group 15"/>
            <p:cNvGrpSpPr/>
            <p:nvPr/>
          </p:nvGrpSpPr>
          <p:grpSpPr>
            <a:xfrm>
              <a:off x="7367284" y="120728"/>
              <a:ext cx="1598563" cy="1000268"/>
              <a:chOff x="6372199" y="188640"/>
              <a:chExt cx="2642448" cy="1576332"/>
            </a:xfrm>
          </p:grpSpPr>
          <p:pic>
            <p:nvPicPr>
              <p:cNvPr id="14" name="Picture 13"/>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15" name="Picture 14" descr="C:\Users\3\AppData\Local\Microsoft\Windows\INetCache\Content.Outlook\F0AGSQZJ\lnss-logo (2).png"/>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18" name="TextBox 17"/>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
        <p:nvSpPr>
          <p:cNvPr id="21" name="TextBox 20"/>
          <p:cNvSpPr txBox="1"/>
          <p:nvPr/>
        </p:nvSpPr>
        <p:spPr>
          <a:xfrm>
            <a:off x="1899118" y="2564904"/>
            <a:ext cx="5695277" cy="1200329"/>
          </a:xfrm>
          <a:prstGeom prst="rect">
            <a:avLst/>
          </a:prstGeom>
          <a:noFill/>
        </p:spPr>
        <p:txBody>
          <a:bodyPr wrap="none" rtlCol="0">
            <a:spAutoFit/>
          </a:bodyPr>
          <a:lstStyle/>
          <a:p>
            <a:pPr algn="ctr"/>
            <a:endParaRPr lang="bs-Latn-BA" sz="1600" b="1" i="1" dirty="0">
              <a:solidFill>
                <a:schemeClr val="accent1">
                  <a:lumMod val="75000"/>
                </a:schemeClr>
              </a:solidFill>
            </a:endParaRPr>
          </a:p>
          <a:p>
            <a:pPr algn="ctr"/>
            <a:r>
              <a:rPr lang="bs-Latn-BA" sz="2800" b="1" i="1" dirty="0" smtClean="0">
                <a:solidFill>
                  <a:schemeClr val="accent1">
                    <a:lumMod val="75000"/>
                  </a:schemeClr>
                </a:solidFill>
              </a:rPr>
              <a:t>LIBRARY </a:t>
            </a:r>
            <a:r>
              <a:rPr lang="bs-Latn-BA" sz="2800" b="1" i="1" dirty="0">
                <a:solidFill>
                  <a:schemeClr val="accent1">
                    <a:lumMod val="75000"/>
                  </a:schemeClr>
                </a:solidFill>
              </a:rPr>
              <a:t>COLLECTION </a:t>
            </a:r>
            <a:r>
              <a:rPr lang="bs-Latn-BA" sz="2800" b="1" i="1" dirty="0" smtClean="0">
                <a:solidFill>
                  <a:schemeClr val="accent1">
                    <a:lumMod val="75000"/>
                  </a:schemeClr>
                </a:solidFill>
              </a:rPr>
              <a:t>DEVELOPMENT</a:t>
            </a:r>
          </a:p>
          <a:p>
            <a:pPr algn="ctr"/>
            <a:r>
              <a:rPr lang="bs-Latn-BA" sz="2800" b="1" i="1" dirty="0" smtClean="0">
                <a:solidFill>
                  <a:schemeClr val="accent1">
                    <a:lumMod val="75000"/>
                  </a:schemeClr>
                </a:solidFill>
              </a:rPr>
              <a:t>Pilot Training 1</a:t>
            </a:r>
            <a:endParaRPr lang="en-US" sz="2800" b="1" i="1" dirty="0">
              <a:solidFill>
                <a:schemeClr val="accent1">
                  <a:lumMod val="75000"/>
                </a:schemeClr>
              </a:solidFill>
            </a:endParaRPr>
          </a:p>
        </p:txBody>
      </p:sp>
      <p:sp>
        <p:nvSpPr>
          <p:cNvPr id="22" name="TextBox 21"/>
          <p:cNvSpPr txBox="1"/>
          <p:nvPr/>
        </p:nvSpPr>
        <p:spPr>
          <a:xfrm>
            <a:off x="3403735" y="6151750"/>
            <a:ext cx="3055260" cy="338554"/>
          </a:xfrm>
          <a:prstGeom prst="rect">
            <a:avLst/>
          </a:prstGeom>
          <a:noFill/>
        </p:spPr>
        <p:txBody>
          <a:bodyPr wrap="none" rtlCol="0">
            <a:spAutoFit/>
          </a:bodyPr>
          <a:lstStyle/>
          <a:p>
            <a:pPr algn="ctr"/>
            <a:r>
              <a:rPr lang="bs-Latn-BA" sz="1600" b="1" dirty="0">
                <a:solidFill>
                  <a:schemeClr val="accent1">
                    <a:lumMod val="75000"/>
                  </a:schemeClr>
                </a:solidFill>
              </a:rPr>
              <a:t>Bihać, 20. decembar 2017. godine</a:t>
            </a:r>
            <a:endParaRPr lang="en-US" sz="1600" b="1" dirty="0">
              <a:solidFill>
                <a:schemeClr val="accent1">
                  <a:lumMod val="75000"/>
                </a:schemeClr>
              </a:solidFill>
            </a:endParaRPr>
          </a:p>
        </p:txBody>
      </p:sp>
    </p:spTree>
    <p:extLst>
      <p:ext uri="{BB962C8B-B14F-4D97-AF65-F5344CB8AC3E}">
        <p14:creationId xmlns:p14="http://schemas.microsoft.com/office/powerpoint/2010/main" val="4007150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4521" y="1772816"/>
            <a:ext cx="7776864" cy="3539430"/>
          </a:xfrm>
          <a:prstGeom prst="rect">
            <a:avLst/>
          </a:prstGeom>
        </p:spPr>
        <p:txBody>
          <a:bodyPr wrap="square">
            <a:spAutoFit/>
          </a:bodyPr>
          <a:lstStyle/>
          <a:p>
            <a:pPr algn="just"/>
            <a:r>
              <a:rPr lang="en-US" sz="1600" i="1" dirty="0" smtClean="0">
                <a:solidFill>
                  <a:schemeClr val="accent1">
                    <a:lumMod val="75000"/>
                  </a:schemeClr>
                </a:solidFill>
              </a:rPr>
              <a:t>c) Selection of library materials</a:t>
            </a:r>
          </a:p>
          <a:p>
            <a:pPr algn="just"/>
            <a:r>
              <a:rPr lang="en-US" sz="1600" dirty="0" smtClean="0">
                <a:solidFill>
                  <a:schemeClr val="accent1">
                    <a:lumMod val="75000"/>
                  </a:schemeClr>
                </a:solidFill>
              </a:rPr>
              <a:t>Selection refers to the decision-making procedure about whether particular material should be obtained for the library. Selection involves deciding which of the few books that handle the same subject to choose, then determining whether the price, value or appearance of the book is appropriate, and how many copies of a particular title need to be obtained for the users. When selecting materials, it is necessary to take into consideration the following: the needs of the user, the relevance of the topic, the appropriateness of the topic, the current bibliography and publishing should be monitored, the achievements of electronic publishing, the layout of the publication (paper, wrapping, etc.) physical characteristics (size, shape, etc.) and price.</a:t>
            </a:r>
          </a:p>
          <a:p>
            <a:pPr algn="just"/>
            <a:r>
              <a:rPr lang="en-US" sz="1600" dirty="0" smtClean="0">
                <a:solidFill>
                  <a:schemeClr val="accent1">
                    <a:lumMod val="75000"/>
                  </a:schemeClr>
                </a:solidFill>
              </a:rPr>
              <a:t/>
            </a:r>
            <a:br>
              <a:rPr lang="en-US" sz="1600" dirty="0" smtClean="0">
                <a:solidFill>
                  <a:schemeClr val="accent1">
                    <a:lumMod val="75000"/>
                  </a:schemeClr>
                </a:solidFill>
              </a:rPr>
            </a:br>
            <a:r>
              <a:rPr lang="en-US" sz="1600" dirty="0" smtClean="0">
                <a:solidFill>
                  <a:schemeClr val="accent1">
                    <a:lumMod val="75000"/>
                  </a:schemeClr>
                </a:solidFill>
              </a:rPr>
              <a:t>d) Acquisition Procedures </a:t>
            </a:r>
          </a:p>
          <a:p>
            <a:pPr algn="just"/>
            <a:r>
              <a:rPr lang="en-US" sz="1600" dirty="0" smtClean="0">
                <a:solidFill>
                  <a:schemeClr val="accent1">
                    <a:lumMod val="75000"/>
                  </a:schemeClr>
                </a:solidFill>
              </a:rPr>
              <a:t>This phase includes procedures for ordering and arriving of materials in the collections (after selection) and the usual forms of acquisition in libraries.</a:t>
            </a:r>
            <a:endParaRPr lang="en-US" sz="1600" dirty="0">
              <a:solidFill>
                <a:schemeClr val="accent1">
                  <a:lumMod val="75000"/>
                </a:schemeClr>
              </a:solidFill>
              <a:latin typeface="Calibri" panose="020F0502020204030204" pitchFamily="34" charset="0"/>
            </a:endParaRPr>
          </a:p>
        </p:txBody>
      </p:sp>
      <p:grpSp>
        <p:nvGrpSpPr>
          <p:cNvPr id="3" name="Group 2"/>
          <p:cNvGrpSpPr/>
          <p:nvPr/>
        </p:nvGrpSpPr>
        <p:grpSpPr>
          <a:xfrm>
            <a:off x="273850" y="79584"/>
            <a:ext cx="8691997" cy="1000268"/>
            <a:chOff x="273850" y="120728"/>
            <a:chExt cx="8691997" cy="1000268"/>
          </a:xfrm>
        </p:grpSpPr>
        <p:grpSp>
          <p:nvGrpSpPr>
            <p:cNvPr id="4" name="Group 3"/>
            <p:cNvGrpSpPr/>
            <p:nvPr/>
          </p:nvGrpSpPr>
          <p:grpSpPr>
            <a:xfrm>
              <a:off x="7367284" y="120728"/>
              <a:ext cx="1598563" cy="1000268"/>
              <a:chOff x="6372199" y="188640"/>
              <a:chExt cx="2642448" cy="1576332"/>
            </a:xfrm>
          </p:grpSpPr>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8" name="Picture 7" descr="C:\Users\3\AppData\Local\Microsoft\Windows\INetCache\Content.Outlook\F0AGSQZJ\lnss-logo (2).png"/>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6" name="TextBox 5"/>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Tree>
    <p:extLst>
      <p:ext uri="{BB962C8B-B14F-4D97-AF65-F5344CB8AC3E}">
        <p14:creationId xmlns:p14="http://schemas.microsoft.com/office/powerpoint/2010/main" val="1906875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6311" y="1340768"/>
            <a:ext cx="7703903" cy="646331"/>
          </a:xfrm>
          <a:prstGeom prst="rect">
            <a:avLst/>
          </a:prstGeom>
        </p:spPr>
        <p:txBody>
          <a:bodyPr wrap="square">
            <a:spAutoFit/>
          </a:bodyPr>
          <a:lstStyle/>
          <a:p>
            <a:endParaRPr lang="bs-Latn-BA" dirty="0"/>
          </a:p>
          <a:p>
            <a:endParaRPr lang="en-US" dirty="0"/>
          </a:p>
        </p:txBody>
      </p:sp>
      <p:grpSp>
        <p:nvGrpSpPr>
          <p:cNvPr id="3" name="Group 2"/>
          <p:cNvGrpSpPr/>
          <p:nvPr/>
        </p:nvGrpSpPr>
        <p:grpSpPr>
          <a:xfrm>
            <a:off x="273850" y="79584"/>
            <a:ext cx="8691997" cy="1000268"/>
            <a:chOff x="273850" y="120728"/>
            <a:chExt cx="8691997" cy="1000268"/>
          </a:xfrm>
        </p:grpSpPr>
        <p:grpSp>
          <p:nvGrpSpPr>
            <p:cNvPr id="4" name="Group 3"/>
            <p:cNvGrpSpPr/>
            <p:nvPr/>
          </p:nvGrpSpPr>
          <p:grpSpPr>
            <a:xfrm>
              <a:off x="7367284" y="120728"/>
              <a:ext cx="1598563" cy="1000268"/>
              <a:chOff x="6372199" y="188640"/>
              <a:chExt cx="2642448" cy="1576332"/>
            </a:xfrm>
          </p:grpSpPr>
          <p:pic>
            <p:nvPicPr>
              <p:cNvPr id="7" name="Picture 6"/>
              <p:cNvPicPr/>
              <p:nvPr/>
            </p:nvPicPr>
            <p:blipFill>
              <a:blip r:embed="rId3"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8" name="Picture 7" descr="C:\Users\3\AppData\Local\Microsoft\Windows\INetCache\Content.Outlook\F0AGSQZJ\lnss-logo (2).png"/>
              <p:cNvPicPr/>
              <p:nvPr/>
            </p:nvPicPr>
            <p:blipFill rotWithShape="1">
              <a:blip r:embed="rId4"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6" name="TextBox 5"/>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
        <p:nvSpPr>
          <p:cNvPr id="9" name="Rectangle 8"/>
          <p:cNvSpPr/>
          <p:nvPr/>
        </p:nvSpPr>
        <p:spPr>
          <a:xfrm>
            <a:off x="789930" y="1844824"/>
            <a:ext cx="7620284" cy="3785652"/>
          </a:xfrm>
          <a:prstGeom prst="rect">
            <a:avLst/>
          </a:prstGeom>
        </p:spPr>
        <p:txBody>
          <a:bodyPr wrap="square">
            <a:spAutoFit/>
          </a:bodyPr>
          <a:lstStyle/>
          <a:p>
            <a:pPr algn="just"/>
            <a:r>
              <a:rPr lang="bs-Latn-BA" sz="1600" i="1" dirty="0">
                <a:solidFill>
                  <a:schemeClr val="accent1">
                    <a:lumMod val="75000"/>
                  </a:schemeClr>
                </a:solidFill>
                <a:latin typeface="Calibri" panose="020F0502020204030204" pitchFamily="34" charset="0"/>
              </a:rPr>
              <a:t> </a:t>
            </a:r>
            <a:r>
              <a:rPr lang="en-US" sz="1600" i="1" dirty="0" smtClean="0">
                <a:solidFill>
                  <a:schemeClr val="accent1">
                    <a:lumMod val="75000"/>
                  </a:schemeClr>
                </a:solidFill>
              </a:rPr>
              <a:t>e</a:t>
            </a:r>
            <a:r>
              <a:rPr lang="en-US" sz="1600" i="1" dirty="0">
                <a:solidFill>
                  <a:schemeClr val="accent1">
                    <a:lumMod val="75000"/>
                  </a:schemeClr>
                </a:solidFill>
              </a:rPr>
              <a:t>) </a:t>
            </a:r>
            <a:r>
              <a:rPr lang="bs-Latn-BA" sz="1600" i="1" dirty="0" smtClean="0">
                <a:solidFill>
                  <a:schemeClr val="accent1">
                    <a:lumMod val="75000"/>
                  </a:schemeClr>
                </a:solidFill>
              </a:rPr>
              <a:t>Weeding</a:t>
            </a:r>
            <a:r>
              <a:rPr lang="en-US" sz="1600" i="1" dirty="0" smtClean="0">
                <a:solidFill>
                  <a:schemeClr val="accent1">
                    <a:lumMod val="75000"/>
                  </a:schemeClr>
                </a:solidFill>
              </a:rPr>
              <a:t> </a:t>
            </a:r>
            <a:r>
              <a:rPr lang="en-US" sz="1600" i="1" dirty="0">
                <a:solidFill>
                  <a:schemeClr val="accent1">
                    <a:lumMod val="75000"/>
                  </a:schemeClr>
                </a:solidFill>
              </a:rPr>
              <a:t>of </a:t>
            </a:r>
            <a:r>
              <a:rPr lang="bs-Latn-BA" sz="1600" i="1" dirty="0" smtClean="0">
                <a:solidFill>
                  <a:schemeClr val="accent1">
                    <a:lumMod val="75000"/>
                  </a:schemeClr>
                </a:solidFill>
              </a:rPr>
              <a:t>the </a:t>
            </a:r>
            <a:r>
              <a:rPr lang="en-US" sz="1600" i="1" dirty="0" smtClean="0">
                <a:solidFill>
                  <a:schemeClr val="accent1">
                    <a:lumMod val="75000"/>
                  </a:schemeClr>
                </a:solidFill>
              </a:rPr>
              <a:t>collections</a:t>
            </a:r>
            <a:endParaRPr lang="bs-Latn-BA" sz="1600" i="1" dirty="0" smtClean="0">
              <a:solidFill>
                <a:schemeClr val="accent1">
                  <a:lumMod val="75000"/>
                </a:schemeClr>
              </a:solidFill>
            </a:endParaRPr>
          </a:p>
          <a:p>
            <a:pPr algn="just"/>
            <a:r>
              <a:rPr lang="en-US" sz="1600" dirty="0" smtClean="0">
                <a:solidFill>
                  <a:schemeClr val="accent1">
                    <a:lumMod val="75000"/>
                  </a:schemeClr>
                </a:solidFill>
              </a:rPr>
              <a:t>This </a:t>
            </a:r>
            <a:r>
              <a:rPr lang="en-US" sz="1600" dirty="0">
                <a:solidFill>
                  <a:schemeClr val="accent1">
                    <a:lumMod val="75000"/>
                  </a:schemeClr>
                </a:solidFill>
              </a:rPr>
              <a:t>phase is directly related to the current value of the printed material. Over time, certain publications lose value with respect to customer interest. </a:t>
            </a:r>
            <a:r>
              <a:rPr lang="bs-Latn-BA" sz="1600" dirty="0" smtClean="0">
                <a:solidFill>
                  <a:schemeClr val="accent1">
                    <a:lumMod val="75000"/>
                  </a:schemeClr>
                </a:solidFill>
              </a:rPr>
              <a:t>Weeding</a:t>
            </a:r>
            <a:r>
              <a:rPr lang="en-US" sz="1600" dirty="0" smtClean="0">
                <a:solidFill>
                  <a:schemeClr val="accent1">
                    <a:lumMod val="75000"/>
                  </a:schemeClr>
                </a:solidFill>
              </a:rPr>
              <a:t> </a:t>
            </a:r>
            <a:r>
              <a:rPr lang="en-US" sz="1600" dirty="0">
                <a:solidFill>
                  <a:schemeClr val="accent1">
                    <a:lumMod val="75000"/>
                  </a:schemeClr>
                </a:solidFill>
              </a:rPr>
              <a:t>includes all activities related to the study of how the </a:t>
            </a:r>
            <a:r>
              <a:rPr lang="bs-Latn-BA" sz="1600" dirty="0" smtClean="0">
                <a:solidFill>
                  <a:schemeClr val="accent1">
                    <a:lumMod val="75000"/>
                  </a:schemeClr>
                </a:solidFill>
              </a:rPr>
              <a:t>collection</a:t>
            </a:r>
            <a:r>
              <a:rPr lang="en-US" sz="1600" dirty="0" smtClean="0">
                <a:solidFill>
                  <a:schemeClr val="accent1">
                    <a:lumMod val="75000"/>
                  </a:schemeClr>
                </a:solidFill>
              </a:rPr>
              <a:t> </a:t>
            </a:r>
            <a:r>
              <a:rPr lang="en-US" sz="1600" dirty="0">
                <a:solidFill>
                  <a:schemeClr val="accent1">
                    <a:lumMod val="75000"/>
                  </a:schemeClr>
                </a:solidFill>
              </a:rPr>
              <a:t>is used, the determination of the current value of </a:t>
            </a:r>
            <a:r>
              <a:rPr lang="bs-Latn-BA" sz="1600" dirty="0" smtClean="0">
                <a:solidFill>
                  <a:schemeClr val="accent1">
                    <a:lumMod val="75000"/>
                  </a:schemeClr>
                </a:solidFill>
              </a:rPr>
              <a:t>parts of the collections</a:t>
            </a:r>
            <a:r>
              <a:rPr lang="en-US" sz="1600" dirty="0" smtClean="0">
                <a:solidFill>
                  <a:schemeClr val="accent1">
                    <a:lumMod val="75000"/>
                  </a:schemeClr>
                </a:solidFill>
              </a:rPr>
              <a:t> </a:t>
            </a:r>
            <a:r>
              <a:rPr lang="en-US" sz="1600" dirty="0">
                <a:solidFill>
                  <a:schemeClr val="accent1">
                    <a:lumMod val="75000"/>
                  </a:schemeClr>
                </a:solidFill>
              </a:rPr>
              <a:t>or individual publications, and the withdrawal of material that is no longer interesting</a:t>
            </a:r>
            <a:r>
              <a:rPr lang="en-US" sz="1600" dirty="0" smtClean="0">
                <a:solidFill>
                  <a:schemeClr val="accent1">
                    <a:lumMod val="75000"/>
                  </a:schemeClr>
                </a:solidFill>
              </a:rPr>
              <a:t>.</a:t>
            </a:r>
            <a:endParaRPr lang="bs-Latn-BA" sz="1600" dirty="0" smtClean="0">
              <a:solidFill>
                <a:schemeClr val="accent1">
                  <a:lumMod val="75000"/>
                </a:schemeClr>
              </a:solidFill>
            </a:endParaRPr>
          </a:p>
          <a:p>
            <a:pPr algn="just"/>
            <a:r>
              <a:rPr lang="en-US" sz="1600" dirty="0">
                <a:solidFill>
                  <a:schemeClr val="accent1">
                    <a:lumMod val="75000"/>
                  </a:schemeClr>
                </a:solidFill>
              </a:rPr>
              <a:t/>
            </a:r>
            <a:br>
              <a:rPr lang="en-US" sz="1600" dirty="0">
                <a:solidFill>
                  <a:schemeClr val="accent1">
                    <a:lumMod val="75000"/>
                  </a:schemeClr>
                </a:solidFill>
              </a:rPr>
            </a:br>
            <a:r>
              <a:rPr lang="en-US" sz="1600" i="1" dirty="0">
                <a:solidFill>
                  <a:schemeClr val="accent1">
                    <a:lumMod val="75000"/>
                  </a:schemeClr>
                </a:solidFill>
              </a:rPr>
              <a:t>f) Assessment </a:t>
            </a:r>
            <a:r>
              <a:rPr lang="en-US" sz="1600" i="1" dirty="0" smtClean="0">
                <a:solidFill>
                  <a:schemeClr val="accent1">
                    <a:lumMod val="75000"/>
                  </a:schemeClr>
                </a:solidFill>
              </a:rPr>
              <a:t>of value</a:t>
            </a:r>
            <a:r>
              <a:rPr lang="bs-Latn-BA" sz="1600" i="1" dirty="0" smtClean="0">
                <a:solidFill>
                  <a:schemeClr val="accent1">
                    <a:lumMod val="75000"/>
                  </a:schemeClr>
                </a:solidFill>
              </a:rPr>
              <a:t> of the collections</a:t>
            </a:r>
          </a:p>
          <a:p>
            <a:pPr algn="just"/>
            <a:r>
              <a:rPr lang="en-US" sz="1600" dirty="0" smtClean="0">
                <a:solidFill>
                  <a:schemeClr val="accent1">
                    <a:lumMod val="75000"/>
                  </a:schemeClr>
                </a:solidFill>
              </a:rPr>
              <a:t>The </a:t>
            </a:r>
            <a:r>
              <a:rPr lang="en-US" sz="1600" dirty="0">
                <a:solidFill>
                  <a:schemeClr val="accent1">
                    <a:lumMod val="75000"/>
                  </a:schemeClr>
                </a:solidFill>
              </a:rPr>
              <a:t>final phase of </a:t>
            </a:r>
            <a:r>
              <a:rPr lang="bs-Latn-BA" sz="1600" dirty="0" smtClean="0">
                <a:solidFill>
                  <a:schemeClr val="accent1">
                    <a:lumMod val="75000"/>
                  </a:schemeClr>
                </a:solidFill>
              </a:rPr>
              <a:t>creating</a:t>
            </a:r>
            <a:r>
              <a:rPr lang="en-US" sz="1600" dirty="0" smtClean="0">
                <a:solidFill>
                  <a:schemeClr val="accent1">
                    <a:lumMod val="75000"/>
                  </a:schemeClr>
                </a:solidFill>
              </a:rPr>
              <a:t> </a:t>
            </a:r>
            <a:r>
              <a:rPr lang="en-US" sz="1600" dirty="0">
                <a:solidFill>
                  <a:schemeClr val="accent1">
                    <a:lumMod val="75000"/>
                  </a:schemeClr>
                </a:solidFill>
              </a:rPr>
              <a:t>a library </a:t>
            </a:r>
            <a:r>
              <a:rPr lang="bs-Latn-BA" sz="1600" dirty="0" smtClean="0">
                <a:solidFill>
                  <a:schemeClr val="accent1">
                    <a:lumMod val="75000"/>
                  </a:schemeClr>
                </a:solidFill>
              </a:rPr>
              <a:t>collection</a:t>
            </a:r>
            <a:r>
              <a:rPr lang="en-US" sz="1600" dirty="0" smtClean="0">
                <a:solidFill>
                  <a:schemeClr val="accent1">
                    <a:lumMod val="75000"/>
                  </a:schemeClr>
                </a:solidFill>
              </a:rPr>
              <a:t> </a:t>
            </a:r>
            <a:r>
              <a:rPr lang="en-US" sz="1600" dirty="0">
                <a:solidFill>
                  <a:schemeClr val="accent1">
                    <a:lumMod val="75000"/>
                  </a:schemeClr>
                </a:solidFill>
              </a:rPr>
              <a:t>is at the same time the phase in which the whole process begins again. At this stage, it tries to determine the value of the printed material </a:t>
            </a:r>
            <a:r>
              <a:rPr lang="en-US" sz="1600" dirty="0" smtClean="0">
                <a:solidFill>
                  <a:schemeClr val="accent1">
                    <a:lumMod val="75000"/>
                  </a:schemeClr>
                </a:solidFill>
              </a:rPr>
              <a:t>and/or </a:t>
            </a:r>
            <a:r>
              <a:rPr lang="en-US" sz="1600" dirty="0">
                <a:solidFill>
                  <a:schemeClr val="accent1">
                    <a:lumMod val="75000"/>
                  </a:schemeClr>
                </a:solidFill>
              </a:rPr>
              <a:t>the </a:t>
            </a:r>
            <a:r>
              <a:rPr lang="en-US" sz="1600" dirty="0" smtClean="0">
                <a:solidFill>
                  <a:schemeClr val="accent1">
                    <a:lumMod val="75000"/>
                  </a:schemeClr>
                </a:solidFill>
              </a:rPr>
              <a:t>entire</a:t>
            </a:r>
            <a:r>
              <a:rPr lang="bs-Latn-BA" sz="1600" dirty="0" smtClean="0">
                <a:solidFill>
                  <a:schemeClr val="accent1">
                    <a:lumMod val="75000"/>
                  </a:schemeClr>
                </a:solidFill>
              </a:rPr>
              <a:t> collection</a:t>
            </a:r>
            <a:r>
              <a:rPr lang="en-US" sz="1600" dirty="0" smtClean="0">
                <a:solidFill>
                  <a:schemeClr val="accent1">
                    <a:lumMod val="75000"/>
                  </a:schemeClr>
                </a:solidFill>
              </a:rPr>
              <a:t>, </a:t>
            </a:r>
            <a:r>
              <a:rPr lang="en-US" sz="1600" dirty="0">
                <a:solidFill>
                  <a:schemeClr val="accent1">
                    <a:lumMod val="75000"/>
                  </a:schemeClr>
                </a:solidFill>
              </a:rPr>
              <a:t>starting with the </a:t>
            </a:r>
            <a:r>
              <a:rPr lang="bs-Latn-BA" sz="1600" dirty="0" smtClean="0">
                <a:solidFill>
                  <a:schemeClr val="accent1">
                    <a:lumMod val="75000"/>
                  </a:schemeClr>
                </a:solidFill>
              </a:rPr>
              <a:t>opinion</a:t>
            </a:r>
            <a:r>
              <a:rPr lang="en-US" sz="1600" dirty="0" smtClean="0">
                <a:solidFill>
                  <a:schemeClr val="accent1">
                    <a:lumMod val="75000"/>
                  </a:schemeClr>
                </a:solidFill>
              </a:rPr>
              <a:t> </a:t>
            </a:r>
            <a:r>
              <a:rPr lang="en-US" sz="1600" dirty="0">
                <a:solidFill>
                  <a:schemeClr val="accent1">
                    <a:lumMod val="75000"/>
                  </a:schemeClr>
                </a:solidFill>
              </a:rPr>
              <a:t>of users, librarians and expert assessors. Because of this, the entire process of building library collections is a dynamic cycle that is constantly flowing, and includes the library and its community of users.</a:t>
            </a:r>
          </a:p>
          <a:p>
            <a:pPr algn="just"/>
            <a:endParaRPr lang="en-US" sz="1600" dirty="0">
              <a:solidFill>
                <a:schemeClr val="accent1">
                  <a:lumMod val="75000"/>
                </a:schemeClr>
              </a:solidFill>
              <a:latin typeface="Calibri" panose="020F0502020204030204" pitchFamily="34" charset="0"/>
            </a:endParaRPr>
          </a:p>
        </p:txBody>
      </p:sp>
    </p:spTree>
    <p:extLst>
      <p:ext uri="{BB962C8B-B14F-4D97-AF65-F5344CB8AC3E}">
        <p14:creationId xmlns:p14="http://schemas.microsoft.com/office/powerpoint/2010/main" val="371396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5" y="1700808"/>
            <a:ext cx="7776863" cy="3785652"/>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sz="1600" b="1" i="1" u="sng" dirty="0">
                <a:solidFill>
                  <a:schemeClr val="accent1">
                    <a:lumMod val="75000"/>
                  </a:schemeClr>
                </a:solidFill>
              </a:rPr>
              <a:t>Acquisition of library collections </a:t>
            </a:r>
          </a:p>
          <a:p>
            <a:pPr algn="just"/>
            <a:endParaRPr lang="bs-Latn-BA" sz="1600" dirty="0">
              <a:solidFill>
                <a:schemeClr val="accent1">
                  <a:lumMod val="75000"/>
                </a:schemeClr>
              </a:solidFill>
            </a:endParaRPr>
          </a:p>
          <a:p>
            <a:pPr algn="just"/>
            <a:r>
              <a:rPr lang="bs-Latn-BA" sz="1600" dirty="0" smtClean="0">
                <a:solidFill>
                  <a:schemeClr val="accent1">
                    <a:lumMod val="75000"/>
                  </a:schemeClr>
                </a:solidFill>
              </a:rPr>
              <a:t>Acqusition of library collections</a:t>
            </a:r>
            <a:r>
              <a:rPr lang="en-US" sz="1600" dirty="0" smtClean="0">
                <a:solidFill>
                  <a:schemeClr val="accent1">
                    <a:lumMod val="75000"/>
                  </a:schemeClr>
                </a:solidFill>
              </a:rPr>
              <a:t> </a:t>
            </a:r>
            <a:r>
              <a:rPr lang="en-US" sz="1600" dirty="0">
                <a:solidFill>
                  <a:schemeClr val="accent1">
                    <a:lumMod val="75000"/>
                  </a:schemeClr>
                </a:solidFill>
              </a:rPr>
              <a:t>is one of the most important parts of the library </a:t>
            </a:r>
            <a:r>
              <a:rPr lang="bs-Latn-BA" sz="1600" dirty="0" smtClean="0">
                <a:solidFill>
                  <a:schemeClr val="accent1">
                    <a:lumMod val="75000"/>
                  </a:schemeClr>
                </a:solidFill>
              </a:rPr>
              <a:t>management</a:t>
            </a:r>
            <a:r>
              <a:rPr lang="en-US" sz="1600" dirty="0" smtClean="0">
                <a:solidFill>
                  <a:schemeClr val="accent1">
                    <a:lumMod val="75000"/>
                  </a:schemeClr>
                </a:solidFill>
              </a:rPr>
              <a:t> </a:t>
            </a:r>
            <a:r>
              <a:rPr lang="en-US" sz="1600" dirty="0">
                <a:solidFill>
                  <a:schemeClr val="accent1">
                    <a:lumMod val="75000"/>
                  </a:schemeClr>
                </a:solidFill>
              </a:rPr>
              <a:t>and is also a prerequisite for other activities, from professional processing and information services to all forms of use and lending</a:t>
            </a:r>
            <a:r>
              <a:rPr lang="en-US" sz="1600" dirty="0" smtClean="0">
                <a:solidFill>
                  <a:schemeClr val="accent1">
                    <a:lumMod val="75000"/>
                  </a:schemeClr>
                </a:solidFill>
              </a:rPr>
              <a:t>.</a:t>
            </a:r>
            <a:endParaRPr lang="bs-Latn-BA" sz="1600" dirty="0" smtClean="0">
              <a:solidFill>
                <a:schemeClr val="accent1">
                  <a:lumMod val="75000"/>
                </a:schemeClr>
              </a:solidFill>
            </a:endParaRPr>
          </a:p>
          <a:p>
            <a:pPr algn="just"/>
            <a:r>
              <a:rPr lang="en-US" sz="1600" dirty="0">
                <a:solidFill>
                  <a:schemeClr val="accent1">
                    <a:lumMod val="75000"/>
                  </a:schemeClr>
                </a:solidFill>
              </a:rPr>
              <a:t/>
            </a:r>
            <a:br>
              <a:rPr lang="en-US" sz="1600" dirty="0">
                <a:solidFill>
                  <a:schemeClr val="accent1">
                    <a:lumMod val="75000"/>
                  </a:schemeClr>
                </a:solidFill>
              </a:rPr>
            </a:br>
            <a:r>
              <a:rPr lang="en-US" sz="1600" dirty="0">
                <a:solidFill>
                  <a:schemeClr val="accent1">
                    <a:lumMod val="75000"/>
                  </a:schemeClr>
                </a:solidFill>
              </a:rPr>
              <a:t>Building </a:t>
            </a:r>
            <a:r>
              <a:rPr lang="bs-Latn-BA" sz="1600" dirty="0" smtClean="0">
                <a:solidFill>
                  <a:schemeClr val="accent1">
                    <a:lumMod val="75000"/>
                  </a:schemeClr>
                </a:solidFill>
              </a:rPr>
              <a:t>a </a:t>
            </a:r>
            <a:r>
              <a:rPr lang="en-US" sz="1600" dirty="0" smtClean="0">
                <a:solidFill>
                  <a:schemeClr val="accent1">
                    <a:lumMod val="75000"/>
                  </a:schemeClr>
                </a:solidFill>
              </a:rPr>
              <a:t>library </a:t>
            </a:r>
            <a:r>
              <a:rPr lang="bs-Latn-BA" sz="1600" dirty="0" smtClean="0">
                <a:solidFill>
                  <a:schemeClr val="accent1">
                    <a:lumMod val="75000"/>
                  </a:schemeClr>
                </a:solidFill>
              </a:rPr>
              <a:t>collection</a:t>
            </a:r>
            <a:r>
              <a:rPr lang="en-US" sz="1600" dirty="0" smtClean="0">
                <a:solidFill>
                  <a:schemeClr val="accent1">
                    <a:lumMod val="75000"/>
                  </a:schemeClr>
                </a:solidFill>
              </a:rPr>
              <a:t> </a:t>
            </a:r>
            <a:r>
              <a:rPr lang="en-US" sz="1600" dirty="0">
                <a:solidFill>
                  <a:schemeClr val="accent1">
                    <a:lumMod val="75000"/>
                  </a:schemeClr>
                </a:solidFill>
              </a:rPr>
              <a:t>is a complex procedure that seeks to discover its strength and weakness in relation to user needs and available sources of knowledge and information within the user community, and to correct its weaknesses</a:t>
            </a:r>
            <a:r>
              <a:rPr lang="en-US" sz="1600" dirty="0" smtClean="0">
                <a:solidFill>
                  <a:schemeClr val="accent1">
                    <a:lumMod val="75000"/>
                  </a:schemeClr>
                </a:solidFill>
              </a:rPr>
              <a:t>.</a:t>
            </a:r>
            <a:endParaRPr lang="bs-Latn-BA" sz="1600" dirty="0" smtClean="0">
              <a:solidFill>
                <a:schemeClr val="accent1">
                  <a:lumMod val="75000"/>
                </a:schemeClr>
              </a:solidFill>
            </a:endParaRPr>
          </a:p>
          <a:p>
            <a:pPr algn="just"/>
            <a:r>
              <a:rPr lang="en-US" sz="1600" dirty="0">
                <a:solidFill>
                  <a:schemeClr val="accent1">
                    <a:lumMod val="75000"/>
                  </a:schemeClr>
                </a:solidFill>
              </a:rPr>
              <a:t/>
            </a:r>
            <a:br>
              <a:rPr lang="en-US" sz="1600" dirty="0">
                <a:solidFill>
                  <a:schemeClr val="accent1">
                    <a:lumMod val="75000"/>
                  </a:schemeClr>
                </a:solidFill>
              </a:rPr>
            </a:br>
            <a:r>
              <a:rPr lang="en-US" sz="1600" dirty="0">
                <a:solidFill>
                  <a:schemeClr val="accent1">
                    <a:lumMod val="75000"/>
                  </a:schemeClr>
                </a:solidFill>
              </a:rPr>
              <a:t>The </a:t>
            </a:r>
            <a:r>
              <a:rPr lang="en-US" sz="1600" dirty="0" smtClean="0">
                <a:solidFill>
                  <a:schemeClr val="accent1">
                    <a:lumMod val="75000"/>
                  </a:schemeClr>
                </a:solidFill>
              </a:rPr>
              <a:t>library</a:t>
            </a:r>
            <a:r>
              <a:rPr lang="bs-Latn-BA" sz="1600" dirty="0" smtClean="0">
                <a:solidFill>
                  <a:schemeClr val="accent1">
                    <a:lumMod val="75000"/>
                  </a:schemeClr>
                </a:solidFill>
              </a:rPr>
              <a:t> collection needs to be </a:t>
            </a:r>
            <a:r>
              <a:rPr lang="en-US" sz="1600" dirty="0" smtClean="0">
                <a:solidFill>
                  <a:schemeClr val="accent1">
                    <a:lumMod val="75000"/>
                  </a:schemeClr>
                </a:solidFill>
              </a:rPr>
              <a:t>carefully</a:t>
            </a:r>
            <a:r>
              <a:rPr lang="en-US" sz="1600" dirty="0">
                <a:solidFill>
                  <a:schemeClr val="accent1">
                    <a:lumMod val="75000"/>
                  </a:schemeClr>
                </a:solidFill>
              </a:rPr>
              <a:t>, conscientiously and continuously </a:t>
            </a:r>
            <a:r>
              <a:rPr lang="bs-Latn-BA" sz="1600" dirty="0" smtClean="0">
                <a:solidFill>
                  <a:schemeClr val="accent1">
                    <a:lumMod val="75000"/>
                  </a:schemeClr>
                </a:solidFill>
              </a:rPr>
              <a:t>upgraded</a:t>
            </a:r>
            <a:r>
              <a:rPr lang="en-US" sz="1600" dirty="0" smtClean="0">
                <a:solidFill>
                  <a:schemeClr val="accent1">
                    <a:lumMod val="75000"/>
                  </a:schemeClr>
                </a:solidFill>
              </a:rPr>
              <a:t>, </a:t>
            </a:r>
            <a:r>
              <a:rPr lang="en-US" sz="1600" dirty="0">
                <a:solidFill>
                  <a:schemeClr val="accent1">
                    <a:lumMod val="75000"/>
                  </a:schemeClr>
                </a:solidFill>
              </a:rPr>
              <a:t>keeping in mind the needs of the users. The scope of the </a:t>
            </a:r>
            <a:r>
              <a:rPr lang="bs-Latn-BA" sz="1600" dirty="0" smtClean="0">
                <a:solidFill>
                  <a:schemeClr val="accent1">
                    <a:lumMod val="75000"/>
                  </a:schemeClr>
                </a:solidFill>
              </a:rPr>
              <a:t>collection </a:t>
            </a:r>
            <a:r>
              <a:rPr lang="en-US" sz="1600" dirty="0" smtClean="0">
                <a:solidFill>
                  <a:schemeClr val="accent1">
                    <a:lumMod val="75000"/>
                  </a:schemeClr>
                </a:solidFill>
              </a:rPr>
              <a:t>depends </a:t>
            </a:r>
            <a:r>
              <a:rPr lang="en-US" sz="1600" dirty="0">
                <a:solidFill>
                  <a:schemeClr val="accent1">
                    <a:lumMod val="75000"/>
                  </a:schemeClr>
                </a:solidFill>
              </a:rPr>
              <a:t>primarily on the purpose of the library, its existing </a:t>
            </a:r>
            <a:r>
              <a:rPr lang="en-US" sz="1600" dirty="0" smtClean="0">
                <a:solidFill>
                  <a:schemeClr val="accent1">
                    <a:lumMod val="75000"/>
                  </a:schemeClr>
                </a:solidFill>
              </a:rPr>
              <a:t>fund</a:t>
            </a:r>
            <a:r>
              <a:rPr lang="bs-Latn-BA" sz="1600" dirty="0" smtClean="0">
                <a:solidFill>
                  <a:schemeClr val="accent1">
                    <a:lumMod val="75000"/>
                  </a:schemeClr>
                </a:solidFill>
              </a:rPr>
              <a:t>s</a:t>
            </a:r>
            <a:r>
              <a:rPr lang="en-US" sz="1600" dirty="0" smtClean="0">
                <a:solidFill>
                  <a:schemeClr val="accent1">
                    <a:lumMod val="75000"/>
                  </a:schemeClr>
                </a:solidFill>
              </a:rPr>
              <a:t> </a:t>
            </a:r>
            <a:r>
              <a:rPr lang="en-US" sz="1600" dirty="0">
                <a:solidFill>
                  <a:schemeClr val="accent1">
                    <a:lumMod val="75000"/>
                  </a:schemeClr>
                </a:solidFill>
              </a:rPr>
              <a:t>and the financial resources available to the library not only for the direct </a:t>
            </a:r>
            <a:r>
              <a:rPr lang="bs-Latn-BA" sz="1600" dirty="0" smtClean="0">
                <a:solidFill>
                  <a:schemeClr val="accent1">
                    <a:lumMod val="75000"/>
                  </a:schemeClr>
                </a:solidFill>
              </a:rPr>
              <a:t>acqusition</a:t>
            </a:r>
            <a:r>
              <a:rPr lang="en-US" sz="1600" dirty="0" smtClean="0">
                <a:solidFill>
                  <a:schemeClr val="accent1">
                    <a:lumMod val="75000"/>
                  </a:schemeClr>
                </a:solidFill>
              </a:rPr>
              <a:t> </a:t>
            </a:r>
            <a:r>
              <a:rPr lang="en-US" sz="1600" dirty="0">
                <a:solidFill>
                  <a:schemeClr val="accent1">
                    <a:lumMod val="75000"/>
                  </a:schemeClr>
                </a:solidFill>
              </a:rPr>
              <a:t>of the selected material, but also for its processing, storage and preservation, including library staff and the </a:t>
            </a:r>
            <a:r>
              <a:rPr lang="bs-Latn-BA" sz="1600" dirty="0" smtClean="0">
                <a:solidFill>
                  <a:schemeClr val="accent1">
                    <a:lumMod val="75000"/>
                  </a:schemeClr>
                </a:solidFill>
              </a:rPr>
              <a:t>storage </a:t>
            </a:r>
            <a:r>
              <a:rPr lang="en-US" sz="1600" dirty="0" smtClean="0">
                <a:solidFill>
                  <a:schemeClr val="accent1">
                    <a:lumMod val="75000"/>
                  </a:schemeClr>
                </a:solidFill>
              </a:rPr>
              <a:t>space </a:t>
            </a:r>
            <a:r>
              <a:rPr lang="en-US" sz="1600" dirty="0">
                <a:solidFill>
                  <a:schemeClr val="accent1">
                    <a:lumMod val="75000"/>
                  </a:schemeClr>
                </a:solidFill>
              </a:rPr>
              <a:t>it needs.</a:t>
            </a:r>
            <a:endParaRPr lang="bs-Latn-BA" sz="1600" dirty="0">
              <a:solidFill>
                <a:schemeClr val="accent1">
                  <a:lumMod val="75000"/>
                </a:schemeClr>
              </a:solidFill>
            </a:endParaRPr>
          </a:p>
        </p:txBody>
      </p:sp>
      <p:grpSp>
        <p:nvGrpSpPr>
          <p:cNvPr id="3" name="Group 2"/>
          <p:cNvGrpSpPr/>
          <p:nvPr/>
        </p:nvGrpSpPr>
        <p:grpSpPr>
          <a:xfrm>
            <a:off x="273850" y="120728"/>
            <a:ext cx="8691997" cy="1000268"/>
            <a:chOff x="273850" y="120728"/>
            <a:chExt cx="8691997" cy="1000268"/>
          </a:xfrm>
        </p:grpSpPr>
        <p:grpSp>
          <p:nvGrpSpPr>
            <p:cNvPr id="4" name="Group 3"/>
            <p:cNvGrpSpPr/>
            <p:nvPr/>
          </p:nvGrpSpPr>
          <p:grpSpPr>
            <a:xfrm>
              <a:off x="7367284" y="120728"/>
              <a:ext cx="1598563" cy="1000268"/>
              <a:chOff x="6372199" y="188640"/>
              <a:chExt cx="2642448" cy="1576332"/>
            </a:xfrm>
          </p:grpSpPr>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8" name="Picture 7" descr="C:\Users\3\AppData\Local\Microsoft\Windows\INetCache\Content.Outlook\F0AGSQZJ\lnss-logo (2).png"/>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6" name="TextBox 5"/>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Tree>
    <p:extLst>
      <p:ext uri="{BB962C8B-B14F-4D97-AF65-F5344CB8AC3E}">
        <p14:creationId xmlns:p14="http://schemas.microsoft.com/office/powerpoint/2010/main" val="142347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73850" y="79584"/>
            <a:ext cx="8691997" cy="1000268"/>
            <a:chOff x="273850" y="120728"/>
            <a:chExt cx="8691997" cy="1000268"/>
          </a:xfrm>
        </p:grpSpPr>
        <p:grpSp>
          <p:nvGrpSpPr>
            <p:cNvPr id="3" name="Group 2"/>
            <p:cNvGrpSpPr/>
            <p:nvPr/>
          </p:nvGrpSpPr>
          <p:grpSpPr>
            <a:xfrm>
              <a:off x="7367284" y="120728"/>
              <a:ext cx="1598563" cy="1000268"/>
              <a:chOff x="6372199" y="188640"/>
              <a:chExt cx="2642448" cy="1576332"/>
            </a:xfrm>
          </p:grpSpPr>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7" name="Picture 6" descr="C:\Users\3\AppData\Local\Microsoft\Windows\INetCache\Content.Outlook\F0AGSQZJ\lnss-logo (2).png"/>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5" name="TextBox 4"/>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
        <p:nvSpPr>
          <p:cNvPr id="8" name="Rectangle 7"/>
          <p:cNvSpPr/>
          <p:nvPr/>
        </p:nvSpPr>
        <p:spPr>
          <a:xfrm>
            <a:off x="755576" y="1792333"/>
            <a:ext cx="7488832" cy="3539430"/>
          </a:xfrm>
          <a:prstGeom prst="rect">
            <a:avLst/>
          </a:prstGeom>
        </p:spPr>
        <p:txBody>
          <a:bodyPr wrap="square">
            <a:spAutoFit/>
          </a:bodyPr>
          <a:lstStyle/>
          <a:p>
            <a:pPr algn="just"/>
            <a:r>
              <a:rPr lang="en-US" sz="1600" b="1" i="1" u="sng" dirty="0" smtClean="0">
                <a:solidFill>
                  <a:schemeClr val="accent1">
                    <a:lumMod val="75000"/>
                  </a:schemeClr>
                </a:solidFill>
              </a:rPr>
              <a:t>Acquisition of library collections </a:t>
            </a:r>
          </a:p>
          <a:p>
            <a:pPr algn="just"/>
            <a:endParaRPr lang="en-US" sz="1600" dirty="0" smtClean="0">
              <a:solidFill>
                <a:schemeClr val="accent1">
                  <a:lumMod val="75000"/>
                </a:schemeClr>
              </a:solidFill>
            </a:endParaRPr>
          </a:p>
          <a:p>
            <a:pPr algn="just"/>
            <a:endParaRPr lang="en-US" sz="1600" dirty="0" smtClean="0">
              <a:solidFill>
                <a:schemeClr val="accent1">
                  <a:lumMod val="75000"/>
                </a:schemeClr>
              </a:solidFill>
            </a:endParaRPr>
          </a:p>
          <a:p>
            <a:pPr algn="just"/>
            <a:r>
              <a:rPr lang="en-US" sz="1600" dirty="0" smtClean="0">
                <a:solidFill>
                  <a:schemeClr val="accent1">
                    <a:lumMod val="75000"/>
                  </a:schemeClr>
                </a:solidFill>
              </a:rPr>
              <a:t>There are several ways of acquisition of library collections:  </a:t>
            </a:r>
          </a:p>
          <a:p>
            <a:pPr algn="just"/>
            <a:endParaRPr lang="en-US" sz="1600" dirty="0" smtClean="0">
              <a:solidFill>
                <a:schemeClr val="accent1">
                  <a:lumMod val="75000"/>
                </a:schemeClr>
              </a:solidFill>
            </a:endParaRPr>
          </a:p>
          <a:p>
            <a:pPr marL="285750" indent="-285750" algn="just">
              <a:buFontTx/>
              <a:buChar char="-"/>
            </a:pPr>
            <a:r>
              <a:rPr lang="en-US" sz="1600" dirty="0" smtClean="0">
                <a:solidFill>
                  <a:schemeClr val="accent1">
                    <a:lumMod val="75000"/>
                  </a:schemeClr>
                </a:solidFill>
              </a:rPr>
              <a:t>Procurement</a:t>
            </a:r>
          </a:p>
          <a:p>
            <a:pPr marL="285750" indent="-285750" algn="just">
              <a:buFontTx/>
              <a:buChar char="-"/>
            </a:pPr>
            <a:r>
              <a:rPr lang="en-US" sz="1600" dirty="0" smtClean="0">
                <a:solidFill>
                  <a:schemeClr val="accent1">
                    <a:lumMod val="75000"/>
                  </a:schemeClr>
                </a:solidFill>
              </a:rPr>
              <a:t>Submission of printed materials</a:t>
            </a:r>
          </a:p>
          <a:p>
            <a:pPr marL="285750" indent="-285750" algn="just">
              <a:buFontTx/>
              <a:buChar char="-"/>
            </a:pPr>
            <a:r>
              <a:rPr lang="en-US" sz="1600" dirty="0" smtClean="0">
                <a:solidFill>
                  <a:schemeClr val="accent1">
                    <a:lumMod val="75000"/>
                  </a:schemeClr>
                </a:solidFill>
              </a:rPr>
              <a:t>Gifts </a:t>
            </a:r>
          </a:p>
          <a:p>
            <a:pPr marL="285750" indent="-285750" algn="just">
              <a:buFontTx/>
              <a:buChar char="-"/>
            </a:pPr>
            <a:r>
              <a:rPr lang="en-US" sz="1600" dirty="0" smtClean="0">
                <a:solidFill>
                  <a:schemeClr val="accent1">
                    <a:lumMod val="75000"/>
                  </a:schemeClr>
                </a:solidFill>
              </a:rPr>
              <a:t>Donations</a:t>
            </a:r>
          </a:p>
          <a:p>
            <a:pPr marL="285750" indent="-285750" algn="just">
              <a:buFontTx/>
              <a:buChar char="-"/>
            </a:pPr>
            <a:r>
              <a:rPr lang="en-US" sz="1600" dirty="0" smtClean="0">
                <a:solidFill>
                  <a:schemeClr val="accent1">
                    <a:lumMod val="75000"/>
                  </a:schemeClr>
                </a:solidFill>
              </a:rPr>
              <a:t>Interlibrary exchange</a:t>
            </a:r>
          </a:p>
          <a:p>
            <a:pPr marL="285750" indent="-285750" algn="just">
              <a:buFontTx/>
              <a:buChar char="-"/>
            </a:pPr>
            <a:endParaRPr lang="en-US" sz="1600" dirty="0" smtClean="0">
              <a:solidFill>
                <a:schemeClr val="accent1">
                  <a:lumMod val="75000"/>
                </a:schemeClr>
              </a:solidFill>
            </a:endParaRPr>
          </a:p>
          <a:p>
            <a:pPr marL="285750" indent="-285750" algn="just">
              <a:buFontTx/>
              <a:buChar char="-"/>
            </a:pPr>
            <a:r>
              <a:rPr lang="en-US" sz="1600" dirty="0" smtClean="0">
                <a:solidFill>
                  <a:schemeClr val="accent1">
                    <a:lumMod val="75000"/>
                  </a:schemeClr>
                </a:solidFill>
              </a:rPr>
              <a:t>In addition to the four usual ways of acquisition, some libraries, having their own publishing activity or acting in the system of institutions involved, fill in their fund and their own editions</a:t>
            </a:r>
            <a:endParaRPr lang="en-US" sz="1600" dirty="0">
              <a:solidFill>
                <a:schemeClr val="accent1">
                  <a:lumMod val="75000"/>
                </a:schemeClr>
              </a:solidFill>
            </a:endParaRPr>
          </a:p>
        </p:txBody>
      </p:sp>
    </p:spTree>
    <p:extLst>
      <p:ext uri="{BB962C8B-B14F-4D97-AF65-F5344CB8AC3E}">
        <p14:creationId xmlns:p14="http://schemas.microsoft.com/office/powerpoint/2010/main" val="725425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85834" y="1340768"/>
            <a:ext cx="7704856" cy="5016758"/>
          </a:xfrm>
          <a:prstGeom prst="rect">
            <a:avLst/>
          </a:prstGeom>
        </p:spPr>
        <p:txBody>
          <a:bodyPr wrap="square">
            <a:spAutoFit/>
          </a:bodyPr>
          <a:lstStyle/>
          <a:p>
            <a:pPr algn="just"/>
            <a:r>
              <a:rPr lang="bs-Latn-BA" sz="1600" b="1" u="sng" dirty="0" smtClean="0">
                <a:solidFill>
                  <a:schemeClr val="accent1">
                    <a:lumMod val="75000"/>
                  </a:schemeClr>
                </a:solidFill>
              </a:rPr>
              <a:t>Procurement: </a:t>
            </a:r>
          </a:p>
          <a:p>
            <a:pPr algn="just"/>
            <a:endParaRPr lang="bs-Latn-BA" sz="1600" dirty="0">
              <a:solidFill>
                <a:schemeClr val="accent1">
                  <a:lumMod val="75000"/>
                </a:schemeClr>
              </a:solidFill>
            </a:endParaRPr>
          </a:p>
          <a:p>
            <a:pPr algn="just"/>
            <a:r>
              <a:rPr lang="en-US" sz="1600" dirty="0" smtClean="0">
                <a:solidFill>
                  <a:schemeClr val="accent1">
                    <a:lumMod val="75000"/>
                  </a:schemeClr>
                </a:solidFill>
                <a:latin typeface="Calibri" panose="020F0502020204030204" pitchFamily="34" charset="0"/>
              </a:rPr>
              <a:t>The </a:t>
            </a:r>
            <a:r>
              <a:rPr lang="en-US" sz="1600" dirty="0">
                <a:solidFill>
                  <a:schemeClr val="accent1">
                    <a:lumMod val="75000"/>
                  </a:schemeClr>
                </a:solidFill>
                <a:latin typeface="Calibri" panose="020F0502020204030204" pitchFamily="34" charset="0"/>
              </a:rPr>
              <a:t>term </a:t>
            </a:r>
            <a:r>
              <a:rPr lang="bs-Latn-BA" sz="1600" dirty="0" smtClean="0">
                <a:solidFill>
                  <a:schemeClr val="accent1">
                    <a:lumMod val="75000"/>
                  </a:schemeClr>
                </a:solidFill>
                <a:latin typeface="Calibri" panose="020F0502020204030204" pitchFamily="34" charset="0"/>
              </a:rPr>
              <a:t>procurement refers to </a:t>
            </a:r>
            <a:r>
              <a:rPr lang="en-US" sz="1600" dirty="0" smtClean="0">
                <a:solidFill>
                  <a:schemeClr val="accent1">
                    <a:lumMod val="75000"/>
                  </a:schemeClr>
                </a:solidFill>
                <a:latin typeface="Calibri" panose="020F0502020204030204" pitchFamily="34" charset="0"/>
              </a:rPr>
              <a:t>purchasing </a:t>
            </a:r>
            <a:r>
              <a:rPr lang="en-US" sz="1600" dirty="0">
                <a:solidFill>
                  <a:schemeClr val="accent1">
                    <a:lumMod val="75000"/>
                  </a:schemeClr>
                </a:solidFill>
                <a:latin typeface="Calibri" panose="020F0502020204030204" pitchFamily="34" charset="0"/>
              </a:rPr>
              <a:t>library materials in order to meet the needs of library users</a:t>
            </a:r>
            <a:r>
              <a:rPr lang="en-US" sz="1600" dirty="0" smtClean="0">
                <a:solidFill>
                  <a:schemeClr val="accent1">
                    <a:lumMod val="75000"/>
                  </a:schemeClr>
                </a:solidFill>
                <a:latin typeface="Calibri" panose="020F0502020204030204" pitchFamily="34" charset="0"/>
              </a:rPr>
              <a:t>.</a:t>
            </a:r>
            <a:endParaRPr lang="bs-Latn-BA" sz="1600" dirty="0" smtClean="0">
              <a:solidFill>
                <a:schemeClr val="accent1">
                  <a:lumMod val="75000"/>
                </a:schemeClr>
              </a:solidFill>
              <a:latin typeface="Calibri" panose="020F0502020204030204" pitchFamily="34" charset="0"/>
            </a:endParaRPr>
          </a:p>
          <a:p>
            <a:pPr algn="just"/>
            <a:r>
              <a:rPr lang="en-US" sz="1600" dirty="0">
                <a:solidFill>
                  <a:schemeClr val="accent1">
                    <a:lumMod val="75000"/>
                  </a:schemeClr>
                </a:solidFill>
                <a:latin typeface="Calibri" panose="020F0502020204030204" pitchFamily="34" charset="0"/>
              </a:rPr>
              <a:t/>
            </a:r>
            <a:br>
              <a:rPr lang="en-US" sz="1600" dirty="0">
                <a:solidFill>
                  <a:schemeClr val="accent1">
                    <a:lumMod val="75000"/>
                  </a:schemeClr>
                </a:solidFill>
                <a:latin typeface="Calibri" panose="020F0502020204030204" pitchFamily="34" charset="0"/>
              </a:rPr>
            </a:br>
            <a:r>
              <a:rPr lang="bs-Latn-BA" sz="1600" dirty="0" smtClean="0">
                <a:solidFill>
                  <a:schemeClr val="accent1">
                    <a:lumMod val="75000"/>
                  </a:schemeClr>
                </a:solidFill>
                <a:latin typeface="Calibri" panose="020F0502020204030204" pitchFamily="34" charset="0"/>
              </a:rPr>
              <a:t>Procurement</a:t>
            </a:r>
            <a:r>
              <a:rPr lang="en-US" sz="1600" dirty="0" smtClean="0">
                <a:solidFill>
                  <a:schemeClr val="accent1">
                    <a:lumMod val="75000"/>
                  </a:schemeClr>
                </a:solidFill>
                <a:latin typeface="Calibri" panose="020F0502020204030204" pitchFamily="34" charset="0"/>
              </a:rPr>
              <a:t> </a:t>
            </a:r>
            <a:r>
              <a:rPr lang="en-US" sz="1600" dirty="0">
                <a:solidFill>
                  <a:schemeClr val="accent1">
                    <a:lumMod val="75000"/>
                  </a:schemeClr>
                </a:solidFill>
                <a:latin typeface="Calibri" panose="020F0502020204030204" pitchFamily="34" charset="0"/>
              </a:rPr>
              <a:t>is the only form of library purchasing that is represented in all libraries. Regardless of the funds available to the library, purchasing is the safest way of achieving the planned procurement plans. Given the fact that libraries usually have limited resources, purchases should be directed towards those suppliers offering the most favorable terms </a:t>
            </a:r>
            <a:r>
              <a:rPr lang="en-US" sz="1600" dirty="0" smtClean="0">
                <a:solidFill>
                  <a:schemeClr val="accent1">
                    <a:lumMod val="75000"/>
                  </a:schemeClr>
                </a:solidFill>
                <a:latin typeface="Calibri" panose="020F0502020204030204" pitchFamily="34" charset="0"/>
              </a:rPr>
              <a:t>and/or </a:t>
            </a:r>
            <a:r>
              <a:rPr lang="en-US" sz="1600" dirty="0">
                <a:solidFill>
                  <a:schemeClr val="accent1">
                    <a:lumMod val="75000"/>
                  </a:schemeClr>
                </a:solidFill>
                <a:latin typeface="Calibri" panose="020F0502020204030204" pitchFamily="34" charset="0"/>
              </a:rPr>
              <a:t>the most favorable discounts. Care should be taken not to duplicate copies of material that is not particularly important for the library</a:t>
            </a:r>
            <a:r>
              <a:rPr lang="en-US" sz="1600" dirty="0" smtClean="0">
                <a:solidFill>
                  <a:schemeClr val="accent1">
                    <a:lumMod val="75000"/>
                  </a:schemeClr>
                </a:solidFill>
                <a:latin typeface="Calibri" panose="020F0502020204030204" pitchFamily="34" charset="0"/>
              </a:rPr>
              <a:t>.</a:t>
            </a:r>
            <a:endParaRPr lang="bs-Latn-BA" sz="1600" dirty="0" smtClean="0">
              <a:solidFill>
                <a:schemeClr val="accent1">
                  <a:lumMod val="75000"/>
                </a:schemeClr>
              </a:solidFill>
              <a:latin typeface="Calibri" panose="020F0502020204030204" pitchFamily="34" charset="0"/>
            </a:endParaRPr>
          </a:p>
          <a:p>
            <a:pPr algn="just"/>
            <a:r>
              <a:rPr lang="en-US" sz="1600" dirty="0">
                <a:solidFill>
                  <a:schemeClr val="accent1">
                    <a:lumMod val="75000"/>
                  </a:schemeClr>
                </a:solidFill>
                <a:latin typeface="Calibri" panose="020F0502020204030204" pitchFamily="34" charset="0"/>
              </a:rPr>
              <a:t/>
            </a:r>
            <a:br>
              <a:rPr lang="en-US" sz="1600" dirty="0">
                <a:solidFill>
                  <a:schemeClr val="accent1">
                    <a:lumMod val="75000"/>
                  </a:schemeClr>
                </a:solidFill>
                <a:latin typeface="Calibri" panose="020F0502020204030204" pitchFamily="34" charset="0"/>
              </a:rPr>
            </a:br>
            <a:r>
              <a:rPr lang="en-US" sz="1600" dirty="0">
                <a:solidFill>
                  <a:schemeClr val="accent1">
                    <a:lumMod val="75000"/>
                  </a:schemeClr>
                </a:solidFill>
                <a:latin typeface="Calibri" panose="020F0502020204030204" pitchFamily="34" charset="0"/>
              </a:rPr>
              <a:t>In the selection and purchase of serial publications, especially foreign ones, long-term purchasing opportunities should be considered, as short-term procurement of such publications is unprofitable for the library</a:t>
            </a:r>
            <a:r>
              <a:rPr lang="en-US" sz="1600" dirty="0" smtClean="0">
                <a:solidFill>
                  <a:schemeClr val="accent1">
                    <a:lumMod val="75000"/>
                  </a:schemeClr>
                </a:solidFill>
                <a:latin typeface="Calibri" panose="020F0502020204030204" pitchFamily="34" charset="0"/>
              </a:rPr>
              <a:t>.</a:t>
            </a:r>
            <a:endParaRPr lang="bs-Latn-BA" sz="1600" dirty="0" smtClean="0">
              <a:solidFill>
                <a:schemeClr val="accent1">
                  <a:lumMod val="75000"/>
                </a:schemeClr>
              </a:solidFill>
              <a:latin typeface="Calibri" panose="020F0502020204030204" pitchFamily="34" charset="0"/>
            </a:endParaRPr>
          </a:p>
          <a:p>
            <a:pPr algn="just"/>
            <a:r>
              <a:rPr lang="en-US" sz="1600" dirty="0">
                <a:solidFill>
                  <a:schemeClr val="accent1">
                    <a:lumMod val="75000"/>
                  </a:schemeClr>
                </a:solidFill>
                <a:latin typeface="Calibri" panose="020F0502020204030204" pitchFamily="34" charset="0"/>
              </a:rPr>
              <a:t/>
            </a:r>
            <a:br>
              <a:rPr lang="en-US" sz="1600" dirty="0">
                <a:solidFill>
                  <a:schemeClr val="accent1">
                    <a:lumMod val="75000"/>
                  </a:schemeClr>
                </a:solidFill>
                <a:latin typeface="Calibri" panose="020F0502020204030204" pitchFamily="34" charset="0"/>
              </a:rPr>
            </a:br>
            <a:r>
              <a:rPr lang="en-US" sz="1600" dirty="0">
                <a:solidFill>
                  <a:schemeClr val="accent1">
                    <a:lumMod val="75000"/>
                  </a:schemeClr>
                </a:solidFill>
                <a:latin typeface="Calibri" panose="020F0502020204030204" pitchFamily="34" charset="0"/>
              </a:rPr>
              <a:t>When it comes to electronic data </a:t>
            </a:r>
            <a:r>
              <a:rPr lang="bs-Latn-BA" sz="1600" dirty="0" smtClean="0">
                <a:solidFill>
                  <a:schemeClr val="accent1">
                    <a:lumMod val="75000"/>
                  </a:schemeClr>
                </a:solidFill>
                <a:latin typeface="Calibri" panose="020F0502020204030204" pitchFamily="34" charset="0"/>
              </a:rPr>
              <a:t>re</a:t>
            </a:r>
            <a:r>
              <a:rPr lang="en-US" sz="1600" dirty="0" smtClean="0">
                <a:solidFill>
                  <a:schemeClr val="accent1">
                    <a:lumMod val="75000"/>
                  </a:schemeClr>
                </a:solidFill>
                <a:latin typeface="Calibri" panose="020F0502020204030204" pitchFamily="34" charset="0"/>
              </a:rPr>
              <a:t>sources</a:t>
            </a:r>
            <a:r>
              <a:rPr lang="en-US" sz="1600" dirty="0">
                <a:solidFill>
                  <a:schemeClr val="accent1">
                    <a:lumMod val="75000"/>
                  </a:schemeClr>
                </a:solidFill>
                <a:latin typeface="Calibri" panose="020F0502020204030204" pitchFamily="34" charset="0"/>
              </a:rPr>
              <a:t>, the same principle can be applied as for serial publications. Namely, the monthly subscription to electronic databases is very expensive. It is often a case for more libraries to provide a consortium and in this way jointly pay a subscription to some databases, which can then be used by everyone.</a:t>
            </a:r>
            <a:endParaRPr lang="bs-Latn-BA" sz="1600" dirty="0">
              <a:solidFill>
                <a:schemeClr val="accent1">
                  <a:lumMod val="75000"/>
                </a:schemeClr>
              </a:solidFill>
              <a:latin typeface="Calibri" panose="020F0502020204030204" pitchFamily="34" charset="0"/>
            </a:endParaRPr>
          </a:p>
        </p:txBody>
      </p:sp>
      <p:grpSp>
        <p:nvGrpSpPr>
          <p:cNvPr id="10" name="Group 9"/>
          <p:cNvGrpSpPr/>
          <p:nvPr/>
        </p:nvGrpSpPr>
        <p:grpSpPr>
          <a:xfrm>
            <a:off x="273850" y="79584"/>
            <a:ext cx="8691997" cy="1000268"/>
            <a:chOff x="273850" y="120728"/>
            <a:chExt cx="8691997" cy="1000268"/>
          </a:xfrm>
        </p:grpSpPr>
        <p:grpSp>
          <p:nvGrpSpPr>
            <p:cNvPr id="11" name="Group 10"/>
            <p:cNvGrpSpPr/>
            <p:nvPr/>
          </p:nvGrpSpPr>
          <p:grpSpPr>
            <a:xfrm>
              <a:off x="7367284" y="120728"/>
              <a:ext cx="1598563" cy="1000268"/>
              <a:chOff x="6372199" y="188640"/>
              <a:chExt cx="2642448" cy="1576332"/>
            </a:xfrm>
          </p:grpSpPr>
          <p:pic>
            <p:nvPicPr>
              <p:cNvPr id="14" name="Picture 13"/>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15" name="Picture 14" descr="C:\Users\3\AppData\Local\Microsoft\Windows\INetCache\Content.Outlook\F0AGSQZJ\lnss-logo (2).png"/>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13" name="TextBox 12"/>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Tree>
    <p:extLst>
      <p:ext uri="{BB962C8B-B14F-4D97-AF65-F5344CB8AC3E}">
        <p14:creationId xmlns:p14="http://schemas.microsoft.com/office/powerpoint/2010/main" val="3242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607" y="1412776"/>
            <a:ext cx="7674823" cy="4770537"/>
          </a:xfrm>
          <a:prstGeom prst="rect">
            <a:avLst/>
          </a:prstGeom>
        </p:spPr>
        <p:txBody>
          <a:bodyPr wrap="square">
            <a:spAutoFit/>
          </a:bodyPr>
          <a:lstStyle/>
          <a:p>
            <a:pPr algn="just"/>
            <a:r>
              <a:rPr lang="en-US" sz="1600" b="1" i="1" u="sng" dirty="0" smtClean="0">
                <a:solidFill>
                  <a:schemeClr val="accent1">
                    <a:lumMod val="75000"/>
                  </a:schemeClr>
                </a:solidFill>
              </a:rPr>
              <a:t>Submission of printed materials</a:t>
            </a:r>
          </a:p>
          <a:p>
            <a:pPr algn="just"/>
            <a:r>
              <a:rPr lang="en-US" sz="1600" dirty="0" smtClean="0">
                <a:solidFill>
                  <a:schemeClr val="accent1">
                    <a:lumMod val="75000"/>
                  </a:schemeClr>
                </a:solidFill>
              </a:rPr>
              <a:t/>
            </a:r>
            <a:br>
              <a:rPr lang="en-US" sz="1600" dirty="0" smtClean="0">
                <a:solidFill>
                  <a:schemeClr val="accent1">
                    <a:lumMod val="75000"/>
                  </a:schemeClr>
                </a:solidFill>
              </a:rPr>
            </a:br>
            <a:r>
              <a:rPr lang="en-US" sz="1600" dirty="0" err="1" smtClean="0">
                <a:solidFill>
                  <a:schemeClr val="accent1">
                    <a:lumMod val="75000"/>
                  </a:schemeClr>
                </a:solidFill>
              </a:rPr>
              <a:t>NUBBiH</a:t>
            </a:r>
            <a:r>
              <a:rPr lang="en-US" sz="1600" dirty="0" smtClean="0">
                <a:solidFill>
                  <a:schemeClr val="accent1">
                    <a:lumMod val="75000"/>
                  </a:schemeClr>
                </a:solidFill>
              </a:rPr>
              <a:t> is a central library whose basic task is to collect, professionally handle, preserve and give priority to the use of bibliographic material that has been created that refers to Bosnia and Herzegovina. One of the basic aspects of procurement and collection of library materials is the delivery of a mandatory copy.</a:t>
            </a:r>
          </a:p>
          <a:p>
            <a:pPr algn="just"/>
            <a:r>
              <a:rPr lang="en-US" sz="1600" dirty="0" smtClean="0">
                <a:solidFill>
                  <a:schemeClr val="accent1">
                    <a:lumMod val="75000"/>
                  </a:schemeClr>
                </a:solidFill>
              </a:rPr>
              <a:t/>
            </a:r>
            <a:br>
              <a:rPr lang="en-US" sz="1600" dirty="0" smtClean="0">
                <a:solidFill>
                  <a:schemeClr val="accent1">
                    <a:lumMod val="75000"/>
                  </a:schemeClr>
                </a:solidFill>
              </a:rPr>
            </a:br>
            <a:r>
              <a:rPr lang="en-US" sz="1600" dirty="0" smtClean="0">
                <a:solidFill>
                  <a:schemeClr val="accent1">
                    <a:lumMod val="75000"/>
                  </a:schemeClr>
                </a:solidFill>
              </a:rPr>
              <a:t>The Law on Librarianship, in the provisions on the submission of printed material </a:t>
            </a:r>
            <a:r>
              <a:rPr lang="bs-Latn-BA" sz="1600" dirty="0" smtClean="0">
                <a:solidFill>
                  <a:schemeClr val="accent1">
                    <a:lumMod val="75000"/>
                  </a:schemeClr>
                </a:solidFill>
              </a:rPr>
              <a:t>(</a:t>
            </a:r>
            <a:r>
              <a:rPr lang="en-US" sz="1600" dirty="0" smtClean="0">
                <a:solidFill>
                  <a:schemeClr val="accent1">
                    <a:lumMod val="75000"/>
                  </a:schemeClr>
                </a:solidFill>
              </a:rPr>
              <a:t>Art. 40</a:t>
            </a:r>
            <a:r>
              <a:rPr lang="bs-Latn-BA" sz="1600" dirty="0" smtClean="0">
                <a:solidFill>
                  <a:schemeClr val="accent1">
                    <a:lumMod val="75000"/>
                  </a:schemeClr>
                </a:solidFill>
              </a:rPr>
              <a:t>)</a:t>
            </a:r>
            <a:r>
              <a:rPr lang="en-US" sz="1600" dirty="0" smtClean="0">
                <a:solidFill>
                  <a:schemeClr val="accent1">
                    <a:lumMod val="75000"/>
                  </a:schemeClr>
                </a:solidFill>
              </a:rPr>
              <a:t>, provides that "any legal and other entity who deals with the printing and reproduction of printed material shall be obliged to submit to the Library of BiH at least 10 copies of each printed material at his own expense. The provisions of paragraph 1 of this Article shall also apply to legal and other entity from the BiH who engage in publishing or printing when printing or duplicating materials abroad.</a:t>
            </a:r>
            <a:r>
              <a:rPr lang="bs-Latn-BA" sz="1600" dirty="0" smtClean="0">
                <a:solidFill>
                  <a:schemeClr val="accent1">
                    <a:lumMod val="75000"/>
                  </a:schemeClr>
                </a:solidFill>
              </a:rPr>
              <a:t>‘‘</a:t>
            </a:r>
            <a:endParaRPr lang="en-US" sz="1600" dirty="0" smtClean="0">
              <a:solidFill>
                <a:schemeClr val="accent1">
                  <a:lumMod val="75000"/>
                </a:schemeClr>
              </a:solidFill>
            </a:endParaRPr>
          </a:p>
          <a:p>
            <a:pPr algn="just"/>
            <a:r>
              <a:rPr lang="en-US" sz="1600" dirty="0" smtClean="0">
                <a:solidFill>
                  <a:schemeClr val="accent1">
                    <a:lumMod val="75000"/>
                  </a:schemeClr>
                </a:solidFill>
              </a:rPr>
              <a:t/>
            </a:r>
            <a:br>
              <a:rPr lang="en-US" sz="1600" dirty="0" smtClean="0">
                <a:solidFill>
                  <a:schemeClr val="accent1">
                    <a:lumMod val="75000"/>
                  </a:schemeClr>
                </a:solidFill>
              </a:rPr>
            </a:br>
            <a:r>
              <a:rPr lang="en-US" sz="1600" dirty="0" smtClean="0">
                <a:solidFill>
                  <a:schemeClr val="accent1">
                    <a:lumMod val="75000"/>
                  </a:schemeClr>
                </a:solidFill>
              </a:rPr>
              <a:t>One copy of each printed material is further distributed to cantonal and/or regional libraries in Bosnia and Herzegovina, which is to be determined by its respective ministry. Currently, they are Public Institutions - libraries in Tuzla, Banja Luka, Mostar, </a:t>
            </a:r>
            <a:r>
              <a:rPr lang="en-US" sz="1600" dirty="0" err="1" smtClean="0">
                <a:solidFill>
                  <a:schemeClr val="accent1">
                    <a:lumMod val="75000"/>
                  </a:schemeClr>
                </a:solidFill>
              </a:rPr>
              <a:t>Zenica</a:t>
            </a:r>
            <a:r>
              <a:rPr lang="en-US" sz="1600" dirty="0" smtClean="0">
                <a:solidFill>
                  <a:schemeClr val="accent1">
                    <a:lumMod val="75000"/>
                  </a:schemeClr>
                </a:solidFill>
              </a:rPr>
              <a:t> and Bihać.</a:t>
            </a:r>
          </a:p>
          <a:p>
            <a:pPr algn="just"/>
            <a:endParaRPr lang="en-US" sz="1600" dirty="0">
              <a:solidFill>
                <a:schemeClr val="accent1">
                  <a:lumMod val="75000"/>
                </a:schemeClr>
              </a:solidFill>
              <a:latin typeface="Calibri" panose="020F0502020204030204" pitchFamily="34" charset="0"/>
            </a:endParaRPr>
          </a:p>
        </p:txBody>
      </p:sp>
      <p:grpSp>
        <p:nvGrpSpPr>
          <p:cNvPr id="3" name="Group 2"/>
          <p:cNvGrpSpPr/>
          <p:nvPr/>
        </p:nvGrpSpPr>
        <p:grpSpPr>
          <a:xfrm>
            <a:off x="273850" y="79584"/>
            <a:ext cx="8691997" cy="1000268"/>
            <a:chOff x="273850" y="120728"/>
            <a:chExt cx="8691997" cy="1000268"/>
          </a:xfrm>
        </p:grpSpPr>
        <p:grpSp>
          <p:nvGrpSpPr>
            <p:cNvPr id="4" name="Group 3"/>
            <p:cNvGrpSpPr/>
            <p:nvPr/>
          </p:nvGrpSpPr>
          <p:grpSpPr>
            <a:xfrm>
              <a:off x="7367284" y="120728"/>
              <a:ext cx="1598563" cy="1000268"/>
              <a:chOff x="6372199" y="188640"/>
              <a:chExt cx="2642448" cy="1576332"/>
            </a:xfrm>
          </p:grpSpPr>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8" name="Picture 7" descr="C:\Users\3\AppData\Local\Microsoft\Windows\INetCache\Content.Outlook\F0AGSQZJ\lnss-logo (2).png"/>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6" name="TextBox 5"/>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Tree>
    <p:extLst>
      <p:ext uri="{BB962C8B-B14F-4D97-AF65-F5344CB8AC3E}">
        <p14:creationId xmlns:p14="http://schemas.microsoft.com/office/powerpoint/2010/main" val="2683925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54" y="1340768"/>
            <a:ext cx="7416824" cy="4524315"/>
          </a:xfrm>
          <a:prstGeom prst="rect">
            <a:avLst/>
          </a:prstGeom>
        </p:spPr>
        <p:txBody>
          <a:bodyPr wrap="square">
            <a:spAutoFit/>
          </a:bodyPr>
          <a:lstStyle/>
          <a:p>
            <a:pPr algn="just"/>
            <a:r>
              <a:rPr lang="en-US" sz="1600" b="1" i="1" u="sng" dirty="0" smtClean="0">
                <a:solidFill>
                  <a:schemeClr val="accent1">
                    <a:lumMod val="75000"/>
                  </a:schemeClr>
                </a:solidFill>
              </a:rPr>
              <a:t>Gifts/donations:</a:t>
            </a:r>
          </a:p>
          <a:p>
            <a:pPr algn="just"/>
            <a:r>
              <a:rPr lang="en-US" sz="1600" dirty="0" smtClean="0">
                <a:solidFill>
                  <a:schemeClr val="accent1">
                    <a:lumMod val="75000"/>
                  </a:schemeClr>
                </a:solidFill>
              </a:rPr>
              <a:t/>
            </a:r>
            <a:br>
              <a:rPr lang="en-US" sz="1600" dirty="0" smtClean="0">
                <a:solidFill>
                  <a:schemeClr val="accent1">
                    <a:lumMod val="75000"/>
                  </a:schemeClr>
                </a:solidFill>
              </a:rPr>
            </a:br>
            <a:r>
              <a:rPr lang="en-US" sz="1600" dirty="0" smtClean="0">
                <a:solidFill>
                  <a:schemeClr val="accent1">
                    <a:lumMod val="75000"/>
                  </a:schemeClr>
                </a:solidFill>
              </a:rPr>
              <a:t>The gifts that the library receives from users or other people are accepted as a form of acquisition of library materials.</a:t>
            </a:r>
          </a:p>
          <a:p>
            <a:pPr algn="just"/>
            <a:r>
              <a:rPr lang="en-US" sz="1600" dirty="0" smtClean="0">
                <a:solidFill>
                  <a:schemeClr val="accent1">
                    <a:lumMod val="75000"/>
                  </a:schemeClr>
                </a:solidFill>
              </a:rPr>
              <a:t/>
            </a:r>
            <a:br>
              <a:rPr lang="en-US" sz="1600" dirty="0" smtClean="0">
                <a:solidFill>
                  <a:schemeClr val="accent1">
                    <a:lumMod val="75000"/>
                  </a:schemeClr>
                </a:solidFill>
              </a:rPr>
            </a:br>
            <a:r>
              <a:rPr lang="en-US" sz="1600" dirty="0" smtClean="0">
                <a:solidFill>
                  <a:schemeClr val="accent1">
                    <a:lumMod val="75000"/>
                  </a:schemeClr>
                </a:solidFill>
              </a:rPr>
              <a:t>A special kind of gift is legate, or a legally left personal library that an individual leaves for a particular library. When it comes to highly-respected people and valuable libraries, legates can be specially handled and given to use as a separate entity - a special collection.</a:t>
            </a:r>
          </a:p>
          <a:p>
            <a:pPr algn="just"/>
            <a:r>
              <a:rPr lang="en-US" sz="1600" dirty="0" smtClean="0">
                <a:solidFill>
                  <a:schemeClr val="accent1">
                    <a:lumMod val="75000"/>
                  </a:schemeClr>
                </a:solidFill>
              </a:rPr>
              <a:t/>
            </a:r>
            <a:br>
              <a:rPr lang="en-US" sz="1600" dirty="0" smtClean="0">
                <a:solidFill>
                  <a:schemeClr val="accent1">
                    <a:lumMod val="75000"/>
                  </a:schemeClr>
                </a:solidFill>
              </a:rPr>
            </a:br>
            <a:r>
              <a:rPr lang="en-US" sz="1600" dirty="0" smtClean="0">
                <a:solidFill>
                  <a:schemeClr val="accent1">
                    <a:lumMod val="75000"/>
                  </a:schemeClr>
                </a:solidFill>
              </a:rPr>
              <a:t>All gifts do not have to be included in the library fund. The library does not have to keep damaged and obsolete books, obsolete textbooks whose content is inappropriate, copied and printed, as this is in violation of copyrights, </a:t>
            </a:r>
            <a:r>
              <a:rPr lang="bs-Latn-BA" sz="1600" dirty="0" smtClean="0">
                <a:solidFill>
                  <a:schemeClr val="accent1">
                    <a:lumMod val="75000"/>
                  </a:schemeClr>
                </a:solidFill>
              </a:rPr>
              <a:t>and </a:t>
            </a:r>
            <a:r>
              <a:rPr lang="en-US" sz="1600" dirty="0" smtClean="0">
                <a:solidFill>
                  <a:schemeClr val="accent1">
                    <a:lumMod val="75000"/>
                  </a:schemeClr>
                </a:solidFill>
              </a:rPr>
              <a:t>the material of which libraries has multiple copies.</a:t>
            </a:r>
          </a:p>
          <a:p>
            <a:pPr algn="just"/>
            <a:r>
              <a:rPr lang="en-US" sz="1600" dirty="0" smtClean="0">
                <a:solidFill>
                  <a:schemeClr val="accent1">
                    <a:lumMod val="75000"/>
                  </a:schemeClr>
                </a:solidFill>
              </a:rPr>
              <a:t/>
            </a:r>
            <a:br>
              <a:rPr lang="en-US" sz="1600" dirty="0" smtClean="0">
                <a:solidFill>
                  <a:schemeClr val="accent1">
                    <a:lumMod val="75000"/>
                  </a:schemeClr>
                </a:solidFill>
              </a:rPr>
            </a:br>
            <a:r>
              <a:rPr lang="en-US" sz="1600" dirty="0" smtClean="0">
                <a:solidFill>
                  <a:schemeClr val="accent1">
                    <a:lumMod val="75000"/>
                  </a:schemeClr>
                </a:solidFill>
              </a:rPr>
              <a:t>Whether or not the library wishes to include gifts/donations in their collections , it is necessary to thank the recipient for it. It is desirable for the library to have already created forms, which is filled in for each particular gift/donation.</a:t>
            </a:r>
            <a:endParaRPr lang="en-US" sz="1600" b="1" dirty="0" smtClean="0">
              <a:solidFill>
                <a:schemeClr val="accent1">
                  <a:lumMod val="75000"/>
                </a:schemeClr>
              </a:solidFill>
              <a:latin typeface="Calibri" panose="020F0502020204030204" pitchFamily="34" charset="0"/>
            </a:endParaRPr>
          </a:p>
        </p:txBody>
      </p:sp>
      <p:grpSp>
        <p:nvGrpSpPr>
          <p:cNvPr id="3" name="Group 2"/>
          <p:cNvGrpSpPr/>
          <p:nvPr/>
        </p:nvGrpSpPr>
        <p:grpSpPr>
          <a:xfrm>
            <a:off x="273850" y="79584"/>
            <a:ext cx="8691997" cy="1000268"/>
            <a:chOff x="273850" y="120728"/>
            <a:chExt cx="8691997" cy="1000268"/>
          </a:xfrm>
        </p:grpSpPr>
        <p:grpSp>
          <p:nvGrpSpPr>
            <p:cNvPr id="4" name="Group 3"/>
            <p:cNvGrpSpPr/>
            <p:nvPr/>
          </p:nvGrpSpPr>
          <p:grpSpPr>
            <a:xfrm>
              <a:off x="7367284" y="120728"/>
              <a:ext cx="1598563" cy="1000268"/>
              <a:chOff x="6372199" y="188640"/>
              <a:chExt cx="2642448" cy="1576332"/>
            </a:xfrm>
          </p:grpSpPr>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8" name="Picture 7" descr="C:\Users\3\AppData\Local\Microsoft\Windows\INetCache\Content.Outlook\F0AGSQZJ\lnss-logo (2).png"/>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6" name="TextBox 5"/>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Tree>
    <p:extLst>
      <p:ext uri="{BB962C8B-B14F-4D97-AF65-F5344CB8AC3E}">
        <p14:creationId xmlns:p14="http://schemas.microsoft.com/office/powerpoint/2010/main" val="3944318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9592" y="1570010"/>
            <a:ext cx="7344816" cy="4031873"/>
          </a:xfrm>
          <a:prstGeom prst="rect">
            <a:avLst/>
          </a:prstGeom>
        </p:spPr>
        <p:txBody>
          <a:bodyPr wrap="square">
            <a:spAutoFit/>
          </a:bodyPr>
          <a:lstStyle/>
          <a:p>
            <a:pPr algn="just"/>
            <a:r>
              <a:rPr lang="en-US" sz="1600" b="1" i="1" u="sng" dirty="0" smtClean="0">
                <a:solidFill>
                  <a:schemeClr val="accent1">
                    <a:lumMod val="75000"/>
                  </a:schemeClr>
                </a:solidFill>
              </a:rPr>
              <a:t>Interlibrary exchange</a:t>
            </a:r>
          </a:p>
          <a:p>
            <a:pPr algn="just"/>
            <a:r>
              <a:rPr lang="en-US" sz="1600" dirty="0" smtClean="0">
                <a:solidFill>
                  <a:schemeClr val="accent1">
                    <a:lumMod val="75000"/>
                  </a:schemeClr>
                </a:solidFill>
              </a:rPr>
              <a:t/>
            </a:r>
            <a:br>
              <a:rPr lang="en-US" sz="1600" dirty="0" smtClean="0">
                <a:solidFill>
                  <a:schemeClr val="accent1">
                    <a:lumMod val="75000"/>
                  </a:schemeClr>
                </a:solidFill>
              </a:rPr>
            </a:br>
            <a:r>
              <a:rPr lang="en-US" sz="1600" dirty="0" smtClean="0">
                <a:solidFill>
                  <a:schemeClr val="accent1">
                    <a:lumMod val="75000"/>
                  </a:schemeClr>
                </a:solidFill>
              </a:rPr>
              <a:t>It enables other libraries to provide more efficient implementation of different user requirements with the ultimate goal of increasing the quality and quantity of library services achieved.</a:t>
            </a:r>
          </a:p>
          <a:p>
            <a:pPr algn="just"/>
            <a:r>
              <a:rPr lang="en-US" sz="1600" dirty="0" smtClean="0">
                <a:solidFill>
                  <a:schemeClr val="accent1">
                    <a:lumMod val="75000"/>
                  </a:schemeClr>
                </a:solidFill>
              </a:rPr>
              <a:t/>
            </a:r>
            <a:br>
              <a:rPr lang="en-US" sz="1600" dirty="0" smtClean="0">
                <a:solidFill>
                  <a:schemeClr val="accent1">
                    <a:lumMod val="75000"/>
                  </a:schemeClr>
                </a:solidFill>
              </a:rPr>
            </a:br>
            <a:r>
              <a:rPr lang="en-US" sz="1600" dirty="0" smtClean="0">
                <a:solidFill>
                  <a:schemeClr val="accent1">
                    <a:lumMod val="75000"/>
                  </a:schemeClr>
                </a:solidFill>
              </a:rPr>
              <a:t>The aim of the interlibrary exchange is to transfer parts of library collections to another library for permanent use. It has a donor role in the library according to defined procedures that are in </a:t>
            </a:r>
            <a:r>
              <a:rPr lang="bs-Latn-BA" sz="1600" dirty="0" smtClean="0">
                <a:solidFill>
                  <a:schemeClr val="accent1">
                    <a:lumMod val="75000"/>
                  </a:schemeClr>
                </a:solidFill>
              </a:rPr>
              <a:t>accordance</a:t>
            </a:r>
            <a:r>
              <a:rPr lang="en-US" sz="1600" dirty="0" smtClean="0">
                <a:solidFill>
                  <a:schemeClr val="accent1">
                    <a:lumMod val="75000"/>
                  </a:schemeClr>
                </a:solidFill>
              </a:rPr>
              <a:t> with international standards in the area of </a:t>
            </a:r>
            <a:r>
              <a:rPr lang="bs-Latn-BA" sz="1600" dirty="0" smtClean="0">
                <a:solidFill>
                  <a:schemeClr val="accent1">
                    <a:lumMod val="75000"/>
                  </a:schemeClr>
                </a:solidFill>
              </a:rPr>
              <a:t>material</a:t>
            </a:r>
            <a:r>
              <a:rPr lang="en-US" sz="1600" dirty="0" smtClean="0">
                <a:solidFill>
                  <a:schemeClr val="accent1">
                    <a:lumMod val="75000"/>
                  </a:schemeClr>
                </a:solidFill>
              </a:rPr>
              <a:t> exchange. The purpose of applying the standard is to enable the efficient use of materials/information obtained through the interlibrary exchange process.</a:t>
            </a:r>
          </a:p>
          <a:p>
            <a:pPr algn="just"/>
            <a:r>
              <a:rPr lang="en-US" sz="1600" dirty="0" smtClean="0">
                <a:solidFill>
                  <a:schemeClr val="accent1">
                    <a:lumMod val="75000"/>
                  </a:schemeClr>
                </a:solidFill>
              </a:rPr>
              <a:t/>
            </a:r>
            <a:br>
              <a:rPr lang="en-US" sz="1600" dirty="0" smtClean="0">
                <a:solidFill>
                  <a:schemeClr val="accent1">
                    <a:lumMod val="75000"/>
                  </a:schemeClr>
                </a:solidFill>
              </a:rPr>
            </a:br>
            <a:r>
              <a:rPr lang="en-US" sz="1600" dirty="0" smtClean="0">
                <a:solidFill>
                  <a:schemeClr val="accent1">
                    <a:lumMod val="75000"/>
                  </a:schemeClr>
                </a:solidFill>
              </a:rPr>
              <a:t>In addition to providing permanent use, libraries may also establish interlibrary loans where a library borrows materials from another library at the request of the user and, after use, returns the materials to the library from which it was borrowed.</a:t>
            </a:r>
          </a:p>
          <a:p>
            <a:pPr marL="285750" indent="-285750" algn="just">
              <a:buFontTx/>
              <a:buChar char="-"/>
            </a:pPr>
            <a:endParaRPr lang="en-US" sz="1600" dirty="0">
              <a:solidFill>
                <a:schemeClr val="accent1">
                  <a:lumMod val="75000"/>
                </a:schemeClr>
              </a:solidFill>
              <a:latin typeface="Calibri" panose="020F0502020204030204" pitchFamily="34" charset="0"/>
            </a:endParaRPr>
          </a:p>
        </p:txBody>
      </p:sp>
      <p:grpSp>
        <p:nvGrpSpPr>
          <p:cNvPr id="4" name="Group 3"/>
          <p:cNvGrpSpPr/>
          <p:nvPr/>
        </p:nvGrpSpPr>
        <p:grpSpPr>
          <a:xfrm>
            <a:off x="273850" y="79584"/>
            <a:ext cx="8691997" cy="1000268"/>
            <a:chOff x="273850" y="120728"/>
            <a:chExt cx="8691997" cy="1000268"/>
          </a:xfrm>
        </p:grpSpPr>
        <p:grpSp>
          <p:nvGrpSpPr>
            <p:cNvPr id="5" name="Group 4"/>
            <p:cNvGrpSpPr/>
            <p:nvPr/>
          </p:nvGrpSpPr>
          <p:grpSpPr>
            <a:xfrm>
              <a:off x="7367284" y="120728"/>
              <a:ext cx="1598563" cy="1000268"/>
              <a:chOff x="6372199" y="188640"/>
              <a:chExt cx="2642448" cy="1576332"/>
            </a:xfrm>
          </p:grpSpPr>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9" name="Picture 8" descr="C:\Users\3\AppData\Local\Microsoft\Windows\INetCache\Content.Outlook\F0AGSQZJ\lnss-logo (2).png"/>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7" name="TextBox 6"/>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Tree>
    <p:extLst>
      <p:ext uri="{BB962C8B-B14F-4D97-AF65-F5344CB8AC3E}">
        <p14:creationId xmlns:p14="http://schemas.microsoft.com/office/powerpoint/2010/main" val="1662385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73850" y="120728"/>
            <a:ext cx="8691997" cy="1000268"/>
            <a:chOff x="273850" y="120728"/>
            <a:chExt cx="8691997" cy="1000268"/>
          </a:xfrm>
        </p:grpSpPr>
        <p:grpSp>
          <p:nvGrpSpPr>
            <p:cNvPr id="3" name="Group 2"/>
            <p:cNvGrpSpPr/>
            <p:nvPr/>
          </p:nvGrpSpPr>
          <p:grpSpPr>
            <a:xfrm>
              <a:off x="7367284" y="120728"/>
              <a:ext cx="1598563" cy="1000268"/>
              <a:chOff x="6372199" y="188640"/>
              <a:chExt cx="2642448" cy="1576332"/>
            </a:xfrm>
          </p:grpSpPr>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7" name="Picture 6" descr="C:\Users\3\AppData\Local\Microsoft\Windows\INetCache\Content.Outlook\F0AGSQZJ\lnss-logo (2).png"/>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5" name="TextBox 4"/>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
        <p:nvSpPr>
          <p:cNvPr id="8" name="TextBox 7"/>
          <p:cNvSpPr txBox="1"/>
          <p:nvPr/>
        </p:nvSpPr>
        <p:spPr>
          <a:xfrm>
            <a:off x="591824" y="1688226"/>
            <a:ext cx="8012623" cy="4278094"/>
          </a:xfrm>
          <a:prstGeom prst="rect">
            <a:avLst/>
          </a:prstGeom>
          <a:noFill/>
        </p:spPr>
        <p:txBody>
          <a:bodyPr wrap="square" rtlCol="0">
            <a:spAutoFit/>
          </a:bodyPr>
          <a:lstStyle/>
          <a:p>
            <a:pPr algn="just"/>
            <a:r>
              <a:rPr lang="en-US" sz="1600" b="1" i="1" u="sng" dirty="0">
                <a:solidFill>
                  <a:schemeClr val="accent1">
                    <a:lumMod val="75000"/>
                  </a:schemeClr>
                </a:solidFill>
              </a:rPr>
              <a:t>Revision of library collections</a:t>
            </a:r>
          </a:p>
          <a:p>
            <a:pPr algn="just"/>
            <a:r>
              <a:rPr lang="en-US" sz="1600" dirty="0">
                <a:solidFill>
                  <a:schemeClr val="accent1">
                    <a:lumMod val="75000"/>
                  </a:schemeClr>
                </a:solidFill>
              </a:rPr>
              <a:t/>
            </a:r>
            <a:br>
              <a:rPr lang="en-US" sz="1600" dirty="0">
                <a:solidFill>
                  <a:schemeClr val="accent1">
                    <a:lumMod val="75000"/>
                  </a:schemeClr>
                </a:solidFill>
              </a:rPr>
            </a:br>
            <a:r>
              <a:rPr lang="en-US" sz="1600" dirty="0">
                <a:solidFill>
                  <a:schemeClr val="accent1">
                    <a:lumMod val="75000"/>
                  </a:schemeClr>
                </a:solidFill>
              </a:rPr>
              <a:t>Revision identifies the actual numerical and physical condition of inventory </a:t>
            </a:r>
            <a:r>
              <a:rPr lang="bs-Latn-BA" sz="1600" dirty="0" smtClean="0">
                <a:solidFill>
                  <a:schemeClr val="accent1">
                    <a:lumMod val="75000"/>
                  </a:schemeClr>
                </a:solidFill>
              </a:rPr>
              <a:t>of </a:t>
            </a:r>
            <a:r>
              <a:rPr lang="en-US" sz="1600" dirty="0" smtClean="0">
                <a:solidFill>
                  <a:schemeClr val="accent1">
                    <a:lumMod val="75000"/>
                  </a:schemeClr>
                </a:solidFill>
              </a:rPr>
              <a:t>library </a:t>
            </a:r>
            <a:r>
              <a:rPr lang="en-US" sz="1600" dirty="0">
                <a:solidFill>
                  <a:schemeClr val="accent1">
                    <a:lumMod val="75000"/>
                  </a:schemeClr>
                </a:solidFill>
              </a:rPr>
              <a:t>materials which is the property of library, </a:t>
            </a:r>
            <a:r>
              <a:rPr lang="bs-Latn-BA" sz="1600" dirty="0" smtClean="0">
                <a:solidFill>
                  <a:schemeClr val="accent1">
                    <a:lumMod val="75000"/>
                  </a:schemeClr>
                </a:solidFill>
              </a:rPr>
              <a:t>and t</a:t>
            </a:r>
            <a:r>
              <a:rPr lang="en-US" sz="1600" dirty="0" smtClean="0">
                <a:solidFill>
                  <a:schemeClr val="accent1">
                    <a:lumMod val="75000"/>
                  </a:schemeClr>
                </a:solidFill>
              </a:rPr>
              <a:t>he </a:t>
            </a:r>
            <a:r>
              <a:rPr lang="en-US" sz="1600" dirty="0">
                <a:solidFill>
                  <a:schemeClr val="accent1">
                    <a:lumMod val="75000"/>
                  </a:schemeClr>
                </a:solidFill>
              </a:rPr>
              <a:t>protection and the relevance of library collections. Revisions are conducted by libraries and other institutions performing library and information activities.</a:t>
            </a:r>
            <a:endParaRPr lang="hr-BA" sz="1600" dirty="0">
              <a:solidFill>
                <a:schemeClr val="accent1">
                  <a:lumMod val="75000"/>
                </a:schemeClr>
              </a:solidFill>
            </a:endParaRPr>
          </a:p>
          <a:p>
            <a:pPr algn="just"/>
            <a:r>
              <a:rPr lang="en-US" sz="1600" dirty="0">
                <a:solidFill>
                  <a:schemeClr val="accent1">
                    <a:lumMod val="75000"/>
                  </a:schemeClr>
                </a:solidFill>
              </a:rPr>
              <a:t/>
            </a:r>
            <a:br>
              <a:rPr lang="en-US" sz="1600" dirty="0">
                <a:solidFill>
                  <a:schemeClr val="accent1">
                    <a:lumMod val="75000"/>
                  </a:schemeClr>
                </a:solidFill>
              </a:rPr>
            </a:br>
            <a:r>
              <a:rPr lang="en-US" sz="1600" dirty="0">
                <a:solidFill>
                  <a:schemeClr val="accent1">
                    <a:lumMod val="75000"/>
                  </a:schemeClr>
                </a:solidFill>
              </a:rPr>
              <a:t>Revision may be:</a:t>
            </a:r>
            <a:endParaRPr lang="hr-BA" sz="1600" dirty="0">
              <a:solidFill>
                <a:schemeClr val="accent1">
                  <a:lumMod val="75000"/>
                </a:schemeClr>
              </a:solidFill>
            </a:endParaRPr>
          </a:p>
          <a:p>
            <a:pPr marL="342900" indent="-342900" algn="just">
              <a:buAutoNum type="arabicPeriod"/>
            </a:pPr>
            <a:r>
              <a:rPr lang="en-US" sz="1600" dirty="0">
                <a:solidFill>
                  <a:schemeClr val="accent1">
                    <a:lumMod val="75000"/>
                  </a:schemeClr>
                </a:solidFill>
              </a:rPr>
              <a:t>Regular revisions of library collections is carried out continuously at least once in ten years irrespective of the type of library, the size of the collections and includes the entire library collections.</a:t>
            </a:r>
            <a:endParaRPr lang="hr-BA" sz="1600" dirty="0">
              <a:solidFill>
                <a:schemeClr val="accent1">
                  <a:lumMod val="75000"/>
                </a:schemeClr>
              </a:solidFill>
            </a:endParaRPr>
          </a:p>
          <a:p>
            <a:pPr marL="342900" indent="-342900" algn="just">
              <a:buAutoNum type="arabicPeriod"/>
            </a:pPr>
            <a:endParaRPr lang="hr-BA" sz="1600" dirty="0">
              <a:solidFill>
                <a:schemeClr val="accent1">
                  <a:lumMod val="75000"/>
                </a:schemeClr>
              </a:solidFill>
            </a:endParaRPr>
          </a:p>
          <a:p>
            <a:pPr marL="342900" indent="-342900" algn="just">
              <a:buAutoNum type="arabicPeriod"/>
            </a:pPr>
            <a:r>
              <a:rPr lang="en-US" sz="1600" dirty="0">
                <a:solidFill>
                  <a:schemeClr val="accent1">
                    <a:lumMod val="75000"/>
                  </a:schemeClr>
                </a:solidFill>
              </a:rPr>
              <a:t>An extensive revision of library collections and resources can be complete or partial and is carried out in cases of relocation of library collections, fire and flooding in the premises where library materials are located, room demolitions and other causes attributable to force majeure, theft or status changes.</a:t>
            </a:r>
          </a:p>
          <a:p>
            <a:pPr algn="just"/>
            <a:endParaRPr lang="bs-Latn-BA" sz="1600" dirty="0">
              <a:solidFill>
                <a:schemeClr val="accent1">
                  <a:lumMod val="75000"/>
                </a:schemeClr>
              </a:solidFill>
              <a:latin typeface="Calibri" panose="020F0502020204030204" pitchFamily="34" charset="0"/>
            </a:endParaRPr>
          </a:p>
        </p:txBody>
      </p:sp>
    </p:spTree>
    <p:extLst>
      <p:ext uri="{BB962C8B-B14F-4D97-AF65-F5344CB8AC3E}">
        <p14:creationId xmlns:p14="http://schemas.microsoft.com/office/powerpoint/2010/main" val="3079791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9635" y="1844824"/>
            <a:ext cx="7764502" cy="3539430"/>
          </a:xfrm>
          <a:prstGeom prst="rect">
            <a:avLst/>
          </a:prstGeom>
        </p:spPr>
        <p:txBody>
          <a:bodyPr wrap="square">
            <a:spAutoFit/>
          </a:bodyPr>
          <a:lstStyle/>
          <a:p>
            <a:pPr algn="just"/>
            <a:r>
              <a:rPr lang="en-US" sz="1600" b="1" i="1" u="sng" dirty="0">
                <a:solidFill>
                  <a:schemeClr val="accent1">
                    <a:lumMod val="75000"/>
                  </a:schemeClr>
                </a:solidFill>
              </a:rPr>
              <a:t>Revision of library collections</a:t>
            </a:r>
          </a:p>
          <a:p>
            <a:pPr algn="just"/>
            <a:r>
              <a:rPr lang="en-US" sz="1600" dirty="0">
                <a:solidFill>
                  <a:schemeClr val="accent1">
                    <a:lumMod val="75000"/>
                  </a:schemeClr>
                </a:solidFill>
              </a:rPr>
              <a:t/>
            </a:r>
            <a:br>
              <a:rPr lang="en-US" sz="1600" dirty="0">
                <a:solidFill>
                  <a:schemeClr val="accent1">
                    <a:lumMod val="75000"/>
                  </a:schemeClr>
                </a:solidFill>
              </a:rPr>
            </a:br>
            <a:r>
              <a:rPr lang="en-US" sz="1600" dirty="0">
                <a:solidFill>
                  <a:schemeClr val="accent1">
                    <a:lumMod val="75000"/>
                  </a:schemeClr>
                </a:solidFill>
              </a:rPr>
              <a:t>The preparation of the library’s collections for revision consists of reviewing and ordering library materials within the existing accommodation system, placing in shelves of those publications that are not currently in place, returning borrowed library material to the library (so that each unit could be identified on the spot), the inventory of those units that were not included in the inventory book, the sorting of the loaned publications, etc. </a:t>
            </a:r>
          </a:p>
          <a:p>
            <a:pPr algn="just"/>
            <a:r>
              <a:rPr lang="en-US" sz="1600" dirty="0">
                <a:solidFill>
                  <a:schemeClr val="accent1">
                    <a:lumMod val="75000"/>
                  </a:schemeClr>
                </a:solidFill>
              </a:rPr>
              <a:t/>
            </a:r>
            <a:br>
              <a:rPr lang="en-US" sz="1600" dirty="0">
                <a:solidFill>
                  <a:schemeClr val="accent1">
                    <a:lumMod val="75000"/>
                  </a:schemeClr>
                </a:solidFill>
              </a:rPr>
            </a:br>
            <a:r>
              <a:rPr lang="en-US" sz="1600" dirty="0">
                <a:solidFill>
                  <a:schemeClr val="accent1">
                    <a:lumMod val="75000"/>
                  </a:schemeClr>
                </a:solidFill>
              </a:rPr>
              <a:t>The revision is carried out by checking certain data of each library unit with the corresponding inventory data. Checking data can also be performed indirectly by means of auxiliary instruments (topographic catalog, </a:t>
            </a:r>
            <a:r>
              <a:rPr lang="en-US" sz="1600" dirty="0" smtClean="0">
                <a:solidFill>
                  <a:schemeClr val="accent1">
                    <a:lumMod val="75000"/>
                  </a:schemeClr>
                </a:solidFill>
              </a:rPr>
              <a:t>checklist, </a:t>
            </a:r>
            <a:r>
              <a:rPr lang="en-US" sz="1600" dirty="0">
                <a:solidFill>
                  <a:schemeClr val="accent1">
                    <a:lumMod val="75000"/>
                  </a:schemeClr>
                </a:solidFill>
              </a:rPr>
              <a:t>etc.).</a:t>
            </a:r>
          </a:p>
          <a:p>
            <a:pPr algn="just"/>
            <a:r>
              <a:rPr lang="en-US" sz="1600" dirty="0">
                <a:solidFill>
                  <a:schemeClr val="accent1">
                    <a:lumMod val="75000"/>
                  </a:schemeClr>
                </a:solidFill>
              </a:rPr>
              <a:t/>
            </a:r>
            <a:br>
              <a:rPr lang="en-US" sz="1600" dirty="0">
                <a:solidFill>
                  <a:schemeClr val="accent1">
                    <a:lumMod val="75000"/>
                  </a:schemeClr>
                </a:solidFill>
              </a:rPr>
            </a:br>
            <a:r>
              <a:rPr lang="en-US" sz="1600" dirty="0">
                <a:solidFill>
                  <a:schemeClr val="accent1">
                    <a:lumMod val="75000"/>
                  </a:schemeClr>
                </a:solidFill>
              </a:rPr>
              <a:t>After checking all library collection and determining numerical and </a:t>
            </a:r>
            <a:r>
              <a:rPr lang="en-US" sz="1600" dirty="0" smtClean="0">
                <a:solidFill>
                  <a:schemeClr val="accent1">
                    <a:lumMod val="75000"/>
                  </a:schemeClr>
                </a:solidFill>
              </a:rPr>
              <a:t>physical</a:t>
            </a:r>
            <a:r>
              <a:rPr lang="bs-Latn-BA" sz="1600" dirty="0" smtClean="0">
                <a:solidFill>
                  <a:schemeClr val="accent1">
                    <a:lumMod val="75000"/>
                  </a:schemeClr>
                </a:solidFill>
              </a:rPr>
              <a:t> </a:t>
            </a:r>
            <a:r>
              <a:rPr lang="en-US" sz="1600" dirty="0" smtClean="0">
                <a:solidFill>
                  <a:schemeClr val="accent1">
                    <a:lumMod val="75000"/>
                  </a:schemeClr>
                </a:solidFill>
              </a:rPr>
              <a:t>the </a:t>
            </a:r>
            <a:r>
              <a:rPr lang="en-US" sz="1600" dirty="0">
                <a:solidFill>
                  <a:schemeClr val="accent1">
                    <a:lumMod val="75000"/>
                  </a:schemeClr>
                </a:solidFill>
              </a:rPr>
              <a:t>state of library materials and resources, the library board compiles a revision report. </a:t>
            </a:r>
            <a:endParaRPr lang="en-US" sz="1600" dirty="0">
              <a:solidFill>
                <a:schemeClr val="accent1">
                  <a:lumMod val="75000"/>
                </a:schemeClr>
              </a:solidFill>
              <a:latin typeface="Calibri" panose="020F0502020204030204" pitchFamily="34" charset="0"/>
            </a:endParaRPr>
          </a:p>
        </p:txBody>
      </p:sp>
      <p:grpSp>
        <p:nvGrpSpPr>
          <p:cNvPr id="3" name="Group 2"/>
          <p:cNvGrpSpPr/>
          <p:nvPr/>
        </p:nvGrpSpPr>
        <p:grpSpPr>
          <a:xfrm>
            <a:off x="273850" y="120728"/>
            <a:ext cx="8691997" cy="1000268"/>
            <a:chOff x="273850" y="120728"/>
            <a:chExt cx="8691997" cy="1000268"/>
          </a:xfrm>
        </p:grpSpPr>
        <p:grpSp>
          <p:nvGrpSpPr>
            <p:cNvPr id="4" name="Group 3"/>
            <p:cNvGrpSpPr/>
            <p:nvPr/>
          </p:nvGrpSpPr>
          <p:grpSpPr>
            <a:xfrm>
              <a:off x="7367284" y="120728"/>
              <a:ext cx="1598563" cy="1000268"/>
              <a:chOff x="6372199" y="188640"/>
              <a:chExt cx="2642448" cy="1576332"/>
            </a:xfrm>
          </p:grpSpPr>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8" name="Picture 7" descr="C:\Users\3\AppData\Local\Microsoft\Windows\INetCache\Content.Outlook\F0AGSQZJ\lnss-logo (2).png"/>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6" name="TextBox 5"/>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Tree>
    <p:extLst>
      <p:ext uri="{BB962C8B-B14F-4D97-AF65-F5344CB8AC3E}">
        <p14:creationId xmlns:p14="http://schemas.microsoft.com/office/powerpoint/2010/main" val="204523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723736"/>
            <a:ext cx="8136904" cy="2893100"/>
          </a:xfrm>
          <a:prstGeom prst="rect">
            <a:avLst/>
          </a:prstGeom>
        </p:spPr>
        <p:txBody>
          <a:bodyPr wrap="square">
            <a:spAutoFit/>
          </a:bodyPr>
          <a:lstStyle/>
          <a:p>
            <a:pPr algn="just"/>
            <a:r>
              <a:rPr lang="bs-Latn-BA" b="1" i="1" u="sng" dirty="0">
                <a:solidFill>
                  <a:schemeClr val="accent1">
                    <a:lumMod val="75000"/>
                  </a:schemeClr>
                </a:solidFill>
              </a:rPr>
              <a:t>Project</a:t>
            </a:r>
          </a:p>
          <a:p>
            <a:pPr algn="just"/>
            <a:endParaRPr lang="bs-Latn-BA" dirty="0">
              <a:solidFill>
                <a:schemeClr val="accent1">
                  <a:lumMod val="75000"/>
                </a:schemeClr>
              </a:solidFill>
            </a:endParaRPr>
          </a:p>
          <a:p>
            <a:pPr algn="just"/>
            <a:r>
              <a:rPr lang="en-US" sz="1600" i="1" dirty="0">
                <a:solidFill>
                  <a:schemeClr val="accent1">
                    <a:lumMod val="75000"/>
                  </a:schemeClr>
                </a:solidFill>
              </a:rPr>
              <a:t>Library Network Support Services: Modernizing libraries in Western Balkan countries through staff development and reforming library services </a:t>
            </a:r>
            <a:endParaRPr lang="bs-Latn-BA" sz="1600" i="1" dirty="0">
              <a:solidFill>
                <a:schemeClr val="accent1">
                  <a:lumMod val="75000"/>
                </a:schemeClr>
              </a:solidFill>
            </a:endParaRPr>
          </a:p>
          <a:p>
            <a:pPr algn="just"/>
            <a:endParaRPr lang="bs-Latn-BA" sz="1600" i="1" dirty="0">
              <a:solidFill>
                <a:schemeClr val="accent1">
                  <a:lumMod val="75000"/>
                </a:schemeClr>
              </a:solidFill>
            </a:endParaRPr>
          </a:p>
          <a:p>
            <a:pPr algn="just"/>
            <a:r>
              <a:rPr lang="bs-Latn-BA" sz="1600" i="1" dirty="0">
                <a:solidFill>
                  <a:schemeClr val="accent1">
                    <a:lumMod val="75000"/>
                  </a:schemeClr>
                </a:solidFill>
              </a:rPr>
              <a:t>Leader: Limerick Institute of Technology, Limerick, Ireland</a:t>
            </a:r>
          </a:p>
          <a:p>
            <a:pPr algn="just"/>
            <a:endParaRPr lang="bs-Latn-BA" sz="1600" i="1" dirty="0">
              <a:solidFill>
                <a:schemeClr val="accent1">
                  <a:lumMod val="75000"/>
                </a:schemeClr>
              </a:solidFill>
            </a:endParaRPr>
          </a:p>
          <a:p>
            <a:pPr algn="just"/>
            <a:r>
              <a:rPr lang="bs-Latn-BA" sz="1600" i="1" dirty="0">
                <a:solidFill>
                  <a:schemeClr val="accent1">
                    <a:lumMod val="75000"/>
                  </a:schemeClr>
                </a:solidFill>
              </a:rPr>
              <a:t>BiH:	Cantonal and University Library in Bihac</a:t>
            </a:r>
          </a:p>
          <a:p>
            <a:pPr algn="just"/>
            <a:r>
              <a:rPr lang="bs-Latn-BA" sz="1600" i="1" dirty="0">
                <a:solidFill>
                  <a:schemeClr val="accent1">
                    <a:lumMod val="75000"/>
                  </a:schemeClr>
                </a:solidFill>
              </a:rPr>
              <a:t>	University of Sarajevo</a:t>
            </a:r>
          </a:p>
          <a:p>
            <a:pPr algn="just"/>
            <a:r>
              <a:rPr lang="bs-Latn-BA" sz="1600" i="1" dirty="0">
                <a:solidFill>
                  <a:schemeClr val="accent1">
                    <a:lumMod val="75000"/>
                  </a:schemeClr>
                </a:solidFill>
              </a:rPr>
              <a:t>	University of Mostar</a:t>
            </a:r>
          </a:p>
          <a:p>
            <a:pPr algn="just"/>
            <a:endParaRPr lang="en-US" dirty="0">
              <a:solidFill>
                <a:schemeClr val="accent1">
                  <a:lumMod val="75000"/>
                </a:schemeClr>
              </a:solidFill>
            </a:endParaRPr>
          </a:p>
        </p:txBody>
      </p:sp>
      <p:grpSp>
        <p:nvGrpSpPr>
          <p:cNvPr id="3" name="Group 2"/>
          <p:cNvGrpSpPr/>
          <p:nvPr/>
        </p:nvGrpSpPr>
        <p:grpSpPr>
          <a:xfrm>
            <a:off x="273850" y="120728"/>
            <a:ext cx="8691997" cy="1000268"/>
            <a:chOff x="273850" y="120728"/>
            <a:chExt cx="8691997" cy="1000268"/>
          </a:xfrm>
        </p:grpSpPr>
        <p:grpSp>
          <p:nvGrpSpPr>
            <p:cNvPr id="4" name="Group 3"/>
            <p:cNvGrpSpPr/>
            <p:nvPr/>
          </p:nvGrpSpPr>
          <p:grpSpPr>
            <a:xfrm>
              <a:off x="7367284" y="120728"/>
              <a:ext cx="1598563" cy="1000268"/>
              <a:chOff x="6372199" y="188640"/>
              <a:chExt cx="2642448" cy="1576332"/>
            </a:xfrm>
          </p:grpSpPr>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8" name="Picture 7" descr="C:\Users\3\AppData\Local\Microsoft\Windows\INetCache\Content.Outlook\F0AGSQZJ\lnss-logo (2).png"/>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6" name="TextBox 5"/>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Tree>
    <p:extLst>
      <p:ext uri="{BB962C8B-B14F-4D97-AF65-F5344CB8AC3E}">
        <p14:creationId xmlns:p14="http://schemas.microsoft.com/office/powerpoint/2010/main" val="28326688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460843"/>
            <a:ext cx="8012623" cy="4770537"/>
          </a:xfrm>
          <a:prstGeom prst="rect">
            <a:avLst/>
          </a:prstGeom>
          <a:noFill/>
        </p:spPr>
        <p:txBody>
          <a:bodyPr wrap="square" rtlCol="0">
            <a:spAutoFit/>
          </a:bodyPr>
          <a:lstStyle/>
          <a:p>
            <a:pPr algn="just"/>
            <a:r>
              <a:rPr lang="en-US" sz="1600" b="1" i="1" u="sng" dirty="0">
                <a:solidFill>
                  <a:schemeClr val="accent1">
                    <a:lumMod val="75000"/>
                  </a:schemeClr>
                </a:solidFill>
              </a:rPr>
              <a:t>Weeding library collections</a:t>
            </a:r>
          </a:p>
          <a:p>
            <a:pPr algn="just"/>
            <a:endParaRPr lang="en-US" sz="1600" dirty="0">
              <a:solidFill>
                <a:schemeClr val="accent1">
                  <a:lumMod val="75000"/>
                </a:schemeClr>
              </a:solidFill>
            </a:endParaRPr>
          </a:p>
          <a:p>
            <a:pPr algn="just"/>
            <a:r>
              <a:rPr lang="en-US" sz="1600" dirty="0">
                <a:solidFill>
                  <a:schemeClr val="accent1">
                    <a:lumMod val="75000"/>
                  </a:schemeClr>
                </a:solidFill>
              </a:rPr>
              <a:t>Weeding process in the library should be constant. The publications are removed from the library as follows:</a:t>
            </a:r>
          </a:p>
          <a:p>
            <a:pPr algn="just"/>
            <a:endParaRPr lang="en-US" sz="1600" dirty="0">
              <a:solidFill>
                <a:schemeClr val="accent1">
                  <a:lumMod val="75000"/>
                </a:schemeClr>
              </a:solidFill>
            </a:endParaRPr>
          </a:p>
          <a:p>
            <a:pPr marL="285750" lvl="0" indent="-285750" algn="just">
              <a:buFontTx/>
              <a:buChar char="-"/>
            </a:pPr>
            <a:r>
              <a:rPr lang="en-US" sz="1600" dirty="0">
                <a:solidFill>
                  <a:schemeClr val="accent1">
                    <a:lumMod val="75000"/>
                  </a:schemeClr>
                </a:solidFill>
              </a:rPr>
              <a:t>If the item is worn or damaged,</a:t>
            </a:r>
          </a:p>
          <a:p>
            <a:pPr marL="285750" lvl="0" indent="-285750" algn="just">
              <a:buFontTx/>
              <a:buChar char="-"/>
            </a:pPr>
            <a:endParaRPr lang="en-US" sz="1600" dirty="0">
              <a:solidFill>
                <a:schemeClr val="accent1">
                  <a:lumMod val="75000"/>
                </a:schemeClr>
              </a:solidFill>
            </a:endParaRPr>
          </a:p>
          <a:p>
            <a:pPr marL="285750" lvl="0" indent="-285750" algn="just">
              <a:buFontTx/>
              <a:buChar char="-"/>
            </a:pPr>
            <a:r>
              <a:rPr lang="en-US" sz="1600" dirty="0">
                <a:solidFill>
                  <a:schemeClr val="accent1">
                    <a:lumMod val="75000"/>
                  </a:schemeClr>
                </a:solidFill>
              </a:rPr>
              <a:t>If the content is no longer current,</a:t>
            </a:r>
          </a:p>
          <a:p>
            <a:pPr marL="285750" lvl="0" indent="-285750" algn="just">
              <a:buFontTx/>
              <a:buChar char="-"/>
            </a:pPr>
            <a:endParaRPr lang="en-US" sz="1600" dirty="0">
              <a:solidFill>
                <a:schemeClr val="accent1">
                  <a:lumMod val="75000"/>
                </a:schemeClr>
              </a:solidFill>
            </a:endParaRPr>
          </a:p>
          <a:p>
            <a:pPr marL="285750" lvl="0" indent="-285750" algn="just">
              <a:buFontTx/>
              <a:buChar char="-"/>
            </a:pPr>
            <a:r>
              <a:rPr lang="en-US" sz="1600" dirty="0">
                <a:solidFill>
                  <a:schemeClr val="accent1">
                    <a:lumMod val="75000"/>
                  </a:schemeClr>
                </a:solidFill>
              </a:rPr>
              <a:t>If units are not found in the library (units that are lost, units that are not returned),</a:t>
            </a:r>
          </a:p>
          <a:p>
            <a:pPr marL="285750" lvl="0" indent="-285750" algn="just">
              <a:buFontTx/>
              <a:buChar char="-"/>
            </a:pPr>
            <a:endParaRPr lang="en-US" sz="1600" dirty="0">
              <a:solidFill>
                <a:schemeClr val="accent1">
                  <a:lumMod val="75000"/>
                </a:schemeClr>
              </a:solidFill>
            </a:endParaRPr>
          </a:p>
          <a:p>
            <a:pPr marL="285750" lvl="0" indent="-285750" algn="just">
              <a:buFontTx/>
              <a:buChar char="-"/>
            </a:pPr>
            <a:r>
              <a:rPr lang="en-US" sz="1600" dirty="0">
                <a:solidFill>
                  <a:schemeClr val="accent1">
                    <a:lumMod val="75000"/>
                  </a:schemeClr>
                </a:solidFill>
              </a:rPr>
              <a:t>Number of copies in the collection</a:t>
            </a:r>
            <a:endParaRPr lang="en-US" altLang="en-US" sz="1600" dirty="0">
              <a:solidFill>
                <a:schemeClr val="accent1">
                  <a:lumMod val="75000"/>
                </a:schemeClr>
              </a:solidFill>
              <a:cs typeface="Arial" charset="0"/>
            </a:endParaRPr>
          </a:p>
          <a:p>
            <a:pPr algn="just"/>
            <a:endParaRPr lang="en-US" altLang="en-US" sz="1600" dirty="0">
              <a:solidFill>
                <a:schemeClr val="accent1">
                  <a:lumMod val="75000"/>
                </a:schemeClr>
              </a:solidFill>
              <a:cs typeface="Arial" charset="0"/>
            </a:endParaRPr>
          </a:p>
          <a:p>
            <a:pPr algn="just"/>
            <a:r>
              <a:rPr lang="en-US" altLang="en-US" sz="1600" dirty="0">
                <a:solidFill>
                  <a:schemeClr val="accent1">
                    <a:lumMod val="75000"/>
                  </a:schemeClr>
                </a:solidFill>
                <a:cs typeface="Arial" charset="0"/>
              </a:rPr>
              <a:t>The amount of library units that can be de-selected, in</a:t>
            </a:r>
            <a:r>
              <a:rPr lang="en-US" sz="1600" dirty="0">
                <a:solidFill>
                  <a:schemeClr val="accent1">
                    <a:lumMod val="75000"/>
                  </a:schemeClr>
                </a:solidFill>
              </a:rPr>
              <a:t> relation to the entire library collections, needs to be within the limits of the following percentages:</a:t>
            </a:r>
            <a:endParaRPr lang="hr-BA" sz="1600" dirty="0">
              <a:solidFill>
                <a:schemeClr val="accent1">
                  <a:lumMod val="75000"/>
                </a:schemeClr>
              </a:solidFill>
            </a:endParaRPr>
          </a:p>
          <a:p>
            <a:pPr algn="just"/>
            <a:r>
              <a:rPr lang="en-US" sz="1600" dirty="0">
                <a:solidFill>
                  <a:schemeClr val="accent1">
                    <a:lumMod val="75000"/>
                  </a:schemeClr>
                </a:solidFill>
              </a:rPr>
              <a:t>- up to 2% per year for destroyed materials</a:t>
            </a:r>
            <a:endParaRPr lang="hr-BA" sz="1600" dirty="0">
              <a:solidFill>
                <a:schemeClr val="accent1">
                  <a:lumMod val="75000"/>
                </a:schemeClr>
              </a:solidFill>
            </a:endParaRPr>
          </a:p>
          <a:p>
            <a:pPr algn="just"/>
            <a:r>
              <a:rPr lang="hr-BA" sz="1600" dirty="0">
                <a:solidFill>
                  <a:schemeClr val="accent1">
                    <a:lumMod val="75000"/>
                  </a:schemeClr>
                </a:solidFill>
              </a:rPr>
              <a:t>- </a:t>
            </a:r>
            <a:r>
              <a:rPr lang="en-US" sz="1600" dirty="0">
                <a:solidFill>
                  <a:schemeClr val="accent1">
                    <a:lumMod val="75000"/>
                  </a:schemeClr>
                </a:solidFill>
              </a:rPr>
              <a:t>up to 1% per year for worn materials</a:t>
            </a:r>
            <a:endParaRPr lang="hr-BA" sz="1600" dirty="0">
              <a:solidFill>
                <a:schemeClr val="accent1">
                  <a:lumMod val="75000"/>
                </a:schemeClr>
              </a:solidFill>
            </a:endParaRPr>
          </a:p>
          <a:p>
            <a:pPr algn="just"/>
            <a:r>
              <a:rPr lang="hr-BA" sz="1600" dirty="0">
                <a:solidFill>
                  <a:schemeClr val="accent1">
                    <a:lumMod val="75000"/>
                  </a:schemeClr>
                </a:solidFill>
              </a:rPr>
              <a:t>- </a:t>
            </a:r>
            <a:r>
              <a:rPr lang="en-US" sz="1600" dirty="0">
                <a:solidFill>
                  <a:schemeClr val="accent1">
                    <a:lumMod val="75000"/>
                  </a:schemeClr>
                </a:solidFill>
              </a:rPr>
              <a:t>up to 2% per year for obsolete materials.</a:t>
            </a:r>
          </a:p>
          <a:p>
            <a:pPr algn="just"/>
            <a:endParaRPr lang="en-US" altLang="en-US" sz="1600" dirty="0">
              <a:solidFill>
                <a:schemeClr val="accent1">
                  <a:lumMod val="75000"/>
                </a:schemeClr>
              </a:solidFill>
              <a:cs typeface="Arial" charset="0"/>
            </a:endParaRPr>
          </a:p>
        </p:txBody>
      </p:sp>
      <p:grpSp>
        <p:nvGrpSpPr>
          <p:cNvPr id="3" name="Group 2"/>
          <p:cNvGrpSpPr/>
          <p:nvPr/>
        </p:nvGrpSpPr>
        <p:grpSpPr>
          <a:xfrm>
            <a:off x="273850" y="120728"/>
            <a:ext cx="8691997" cy="1000268"/>
            <a:chOff x="273850" y="120728"/>
            <a:chExt cx="8691997" cy="1000268"/>
          </a:xfrm>
        </p:grpSpPr>
        <p:grpSp>
          <p:nvGrpSpPr>
            <p:cNvPr id="4" name="Group 3"/>
            <p:cNvGrpSpPr/>
            <p:nvPr/>
          </p:nvGrpSpPr>
          <p:grpSpPr>
            <a:xfrm>
              <a:off x="7367284" y="120728"/>
              <a:ext cx="1598563" cy="1000268"/>
              <a:chOff x="6372199" y="188640"/>
              <a:chExt cx="2642448" cy="1576332"/>
            </a:xfrm>
          </p:grpSpPr>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8" name="Picture 7" descr="C:\Users\3\AppData\Local\Microsoft\Windows\INetCache\Content.Outlook\F0AGSQZJ\lnss-logo (2).png"/>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6" name="TextBox 5"/>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Tree>
    <p:extLst>
      <p:ext uri="{BB962C8B-B14F-4D97-AF65-F5344CB8AC3E}">
        <p14:creationId xmlns:p14="http://schemas.microsoft.com/office/powerpoint/2010/main" val="16376516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73850" y="120728"/>
            <a:ext cx="8691997" cy="1000268"/>
            <a:chOff x="273850" y="120728"/>
            <a:chExt cx="8691997" cy="1000268"/>
          </a:xfrm>
        </p:grpSpPr>
        <p:grpSp>
          <p:nvGrpSpPr>
            <p:cNvPr id="3" name="Group 2"/>
            <p:cNvGrpSpPr/>
            <p:nvPr/>
          </p:nvGrpSpPr>
          <p:grpSpPr>
            <a:xfrm>
              <a:off x="7367284" y="120728"/>
              <a:ext cx="1598563" cy="1000268"/>
              <a:chOff x="6372199" y="188640"/>
              <a:chExt cx="2642448" cy="1576332"/>
            </a:xfrm>
          </p:grpSpPr>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7" name="Picture 6" descr="C:\Users\3\AppData\Local\Microsoft\Windows\INetCache\Content.Outlook\F0AGSQZJ\lnss-logo (2).png"/>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5" name="TextBox 4"/>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
        <p:nvSpPr>
          <p:cNvPr id="8" name="TextBox 7"/>
          <p:cNvSpPr txBox="1"/>
          <p:nvPr/>
        </p:nvSpPr>
        <p:spPr>
          <a:xfrm>
            <a:off x="661283" y="1772816"/>
            <a:ext cx="7848871" cy="3539430"/>
          </a:xfrm>
          <a:prstGeom prst="rect">
            <a:avLst/>
          </a:prstGeom>
          <a:noFill/>
        </p:spPr>
        <p:txBody>
          <a:bodyPr wrap="square" rtlCol="0">
            <a:spAutoFit/>
          </a:bodyPr>
          <a:lstStyle/>
          <a:p>
            <a:pPr algn="just"/>
            <a:r>
              <a:rPr lang="en-US" sz="1600" b="1" i="1" u="sng" dirty="0">
                <a:solidFill>
                  <a:schemeClr val="accent1">
                    <a:lumMod val="75000"/>
                  </a:schemeClr>
                </a:solidFill>
              </a:rPr>
              <a:t>Preservation of library collections</a:t>
            </a:r>
          </a:p>
          <a:p>
            <a:pPr algn="just"/>
            <a:endParaRPr lang="en-US" sz="1600" dirty="0">
              <a:solidFill>
                <a:schemeClr val="accent1">
                  <a:lumMod val="75000"/>
                </a:schemeClr>
              </a:solidFill>
              <a:cs typeface="Calibri" panose="020F0502020204030204" pitchFamily="34" charset="0"/>
            </a:endParaRPr>
          </a:p>
          <a:p>
            <a:pPr algn="just"/>
            <a:r>
              <a:rPr lang="en-US" sz="1600" dirty="0">
                <a:solidFill>
                  <a:schemeClr val="accent1">
                    <a:lumMod val="75000"/>
                  </a:schemeClr>
                </a:solidFill>
              </a:rPr>
              <a:t>The protection and preservation of library materials represents a set of measures that are being established in order to define the conditions for their use. The measure refers to the use of the entire collections on all the media the library possesses.</a:t>
            </a:r>
          </a:p>
          <a:p>
            <a:pPr algn="just"/>
            <a:r>
              <a:rPr lang="en-US" sz="1600" dirty="0">
                <a:solidFill>
                  <a:schemeClr val="accent1">
                    <a:lumMod val="75000"/>
                  </a:schemeClr>
                </a:solidFill>
              </a:rPr>
              <a:t/>
            </a:r>
            <a:br>
              <a:rPr lang="en-US" sz="1600" dirty="0">
                <a:solidFill>
                  <a:schemeClr val="accent1">
                    <a:lumMod val="75000"/>
                  </a:schemeClr>
                </a:solidFill>
              </a:rPr>
            </a:br>
            <a:r>
              <a:rPr lang="en-US" sz="1600" dirty="0">
                <a:solidFill>
                  <a:schemeClr val="accent1">
                    <a:lumMod val="75000"/>
                  </a:schemeClr>
                </a:solidFill>
              </a:rPr>
              <a:t>Protection of library materials is one of the basic tasks of each library and is an integral part of librarianship.</a:t>
            </a:r>
          </a:p>
          <a:p>
            <a:pPr algn="just"/>
            <a:r>
              <a:rPr lang="en-US" sz="1600" dirty="0">
                <a:solidFill>
                  <a:schemeClr val="accent1">
                    <a:lumMod val="75000"/>
                  </a:schemeClr>
                </a:solidFill>
              </a:rPr>
              <a:t/>
            </a:r>
            <a:br>
              <a:rPr lang="en-US" sz="1600" dirty="0">
                <a:solidFill>
                  <a:schemeClr val="accent1">
                    <a:lumMod val="75000"/>
                  </a:schemeClr>
                </a:solidFill>
              </a:rPr>
            </a:br>
            <a:r>
              <a:rPr lang="en-US" sz="1600" dirty="0">
                <a:solidFill>
                  <a:schemeClr val="accent1">
                    <a:lumMod val="75000"/>
                  </a:schemeClr>
                </a:solidFill>
              </a:rPr>
              <a:t>Librarians should be trained for rapid and expert procedures in the event of war destruction and natural disasters, and each library should have a rules on ways of securing inventory books, catalogs and valuable materials and procedures and their order in these circumstances.</a:t>
            </a:r>
          </a:p>
          <a:p>
            <a:pPr algn="just"/>
            <a:endParaRPr lang="hr-BA" sz="1600" dirty="0"/>
          </a:p>
        </p:txBody>
      </p:sp>
    </p:spTree>
    <p:extLst>
      <p:ext uri="{BB962C8B-B14F-4D97-AF65-F5344CB8AC3E}">
        <p14:creationId xmlns:p14="http://schemas.microsoft.com/office/powerpoint/2010/main" val="3976597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EF44EE9-4C9F-4B30-BD9F-FD0C18E4C721}"/>
              </a:ext>
            </a:extLst>
          </p:cNvPr>
          <p:cNvGrpSpPr/>
          <p:nvPr/>
        </p:nvGrpSpPr>
        <p:grpSpPr>
          <a:xfrm>
            <a:off x="273850" y="120728"/>
            <a:ext cx="8691997" cy="1000268"/>
            <a:chOff x="273850" y="120728"/>
            <a:chExt cx="8691997" cy="1000268"/>
          </a:xfrm>
        </p:grpSpPr>
        <p:grpSp>
          <p:nvGrpSpPr>
            <p:cNvPr id="3" name="Group 2">
              <a:extLst>
                <a:ext uri="{FF2B5EF4-FFF2-40B4-BE49-F238E27FC236}">
                  <a16:creationId xmlns:a16="http://schemas.microsoft.com/office/drawing/2014/main" id="{98EA8AE0-243C-4637-BDEC-1F62CF806A86}"/>
                </a:ext>
              </a:extLst>
            </p:cNvPr>
            <p:cNvGrpSpPr/>
            <p:nvPr/>
          </p:nvGrpSpPr>
          <p:grpSpPr>
            <a:xfrm>
              <a:off x="7367284" y="120728"/>
              <a:ext cx="1598563" cy="1000268"/>
              <a:chOff x="6372199" y="188640"/>
              <a:chExt cx="2642448" cy="1576332"/>
            </a:xfrm>
          </p:grpSpPr>
          <p:pic>
            <p:nvPicPr>
              <p:cNvPr id="6" name="Picture 5">
                <a:extLst>
                  <a:ext uri="{FF2B5EF4-FFF2-40B4-BE49-F238E27FC236}">
                    <a16:creationId xmlns:a16="http://schemas.microsoft.com/office/drawing/2014/main" id="{FF3243A4-9E29-428E-8ACA-7DF603A81122}"/>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7" name="Picture 6" descr="C:\Users\3\AppData\Local\Microsoft\Windows\INetCache\Content.Outlook\F0AGSQZJ\lnss-logo (2).png">
                <a:extLst>
                  <a:ext uri="{FF2B5EF4-FFF2-40B4-BE49-F238E27FC236}">
                    <a16:creationId xmlns:a16="http://schemas.microsoft.com/office/drawing/2014/main" id="{14C67F3C-E64D-403B-89A6-EBF902B224BD}"/>
                  </a:ext>
                </a:extLst>
              </p:cNvPr>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4" name="Picture 3">
              <a:extLst>
                <a:ext uri="{FF2B5EF4-FFF2-40B4-BE49-F238E27FC236}">
                  <a16:creationId xmlns:a16="http://schemas.microsoft.com/office/drawing/2014/main" id="{A9D09F59-797B-4A0E-9299-5CA2E625A07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5" name="TextBox 4">
              <a:extLst>
                <a:ext uri="{FF2B5EF4-FFF2-40B4-BE49-F238E27FC236}">
                  <a16:creationId xmlns:a16="http://schemas.microsoft.com/office/drawing/2014/main" id="{7DD2BA8E-ECC2-41C5-8B52-69CBD102D957}"/>
                </a:ext>
              </a:extLst>
            </p:cNvPr>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
        <p:nvSpPr>
          <p:cNvPr id="8" name="Rectangle 7">
            <a:extLst>
              <a:ext uri="{FF2B5EF4-FFF2-40B4-BE49-F238E27FC236}">
                <a16:creationId xmlns:a16="http://schemas.microsoft.com/office/drawing/2014/main" id="{D5A4000F-BCF9-4E8A-9865-AD112150195B}"/>
              </a:ext>
            </a:extLst>
          </p:cNvPr>
          <p:cNvSpPr/>
          <p:nvPr/>
        </p:nvSpPr>
        <p:spPr>
          <a:xfrm>
            <a:off x="737574" y="1530114"/>
            <a:ext cx="7668852" cy="4278094"/>
          </a:xfrm>
          <a:prstGeom prst="rect">
            <a:avLst/>
          </a:prstGeom>
        </p:spPr>
        <p:txBody>
          <a:bodyPr wrap="square">
            <a:spAutoFit/>
          </a:bodyPr>
          <a:lstStyle/>
          <a:p>
            <a:pPr algn="just"/>
            <a:r>
              <a:rPr lang="en-US" sz="1600" b="1" i="1" u="sng" dirty="0">
                <a:solidFill>
                  <a:schemeClr val="accent1">
                    <a:lumMod val="75000"/>
                  </a:schemeClr>
                </a:solidFill>
              </a:rPr>
              <a:t>Preservation of library collections</a:t>
            </a:r>
          </a:p>
          <a:p>
            <a:pPr algn="just"/>
            <a:endParaRPr lang="en-US" sz="1600" dirty="0">
              <a:solidFill>
                <a:schemeClr val="accent1">
                  <a:lumMod val="75000"/>
                </a:schemeClr>
              </a:solidFill>
              <a:latin typeface="Calibri" panose="020F0502020204030204" pitchFamily="34" charset="0"/>
              <a:cs typeface="Calibri" panose="020F0502020204030204" pitchFamily="34" charset="0"/>
            </a:endParaRPr>
          </a:p>
          <a:p>
            <a:pPr algn="just"/>
            <a:r>
              <a:rPr lang="en-US" sz="1600" dirty="0">
                <a:solidFill>
                  <a:schemeClr val="accent1">
                    <a:lumMod val="75000"/>
                  </a:schemeClr>
                </a:solidFill>
              </a:rPr>
              <a:t>Library collections are the basic tool in every library so they need to be maintained continuously. Unfortunately, the material from which library collections are made is subject to various harmful effects - physical (radiation energy such as light, heat and other types of radiation), chemical (atmospheric pollution and contamination contained in the material itself) and biological (bacteria, fungi, insects, rodents).</a:t>
            </a:r>
          </a:p>
          <a:p>
            <a:pPr algn="just"/>
            <a:r>
              <a:rPr lang="en-US" sz="1600" dirty="0">
                <a:solidFill>
                  <a:schemeClr val="accent1">
                    <a:lumMod val="75000"/>
                  </a:schemeClr>
                </a:solidFill>
              </a:rPr>
              <a:t/>
            </a:r>
            <a:br>
              <a:rPr lang="en-US" sz="1600" dirty="0">
                <a:solidFill>
                  <a:schemeClr val="accent1">
                    <a:lumMod val="75000"/>
                  </a:schemeClr>
                </a:solidFill>
              </a:rPr>
            </a:br>
            <a:r>
              <a:rPr lang="en-US" sz="1600" dirty="0">
                <a:solidFill>
                  <a:schemeClr val="accent1">
                    <a:lumMod val="75000"/>
                  </a:schemeClr>
                </a:solidFill>
              </a:rPr>
              <a:t>There are several measures that contribute to the protection of library collections.</a:t>
            </a:r>
            <a:br>
              <a:rPr lang="en-US" sz="1600" dirty="0">
                <a:solidFill>
                  <a:schemeClr val="accent1">
                    <a:lumMod val="75000"/>
                  </a:schemeClr>
                </a:solidFill>
              </a:rPr>
            </a:br>
            <a:r>
              <a:rPr lang="en-US" sz="1600" dirty="0">
                <a:solidFill>
                  <a:schemeClr val="accent1">
                    <a:lumMod val="75000"/>
                  </a:schemeClr>
                </a:solidFill>
              </a:rPr>
              <a:t/>
            </a:r>
            <a:br>
              <a:rPr lang="en-US" sz="1600" dirty="0">
                <a:solidFill>
                  <a:schemeClr val="accent1">
                    <a:lumMod val="75000"/>
                  </a:schemeClr>
                </a:solidFill>
              </a:rPr>
            </a:br>
            <a:r>
              <a:rPr lang="en-US" sz="1600" dirty="0">
                <a:solidFill>
                  <a:schemeClr val="accent1">
                    <a:lumMod val="75000"/>
                  </a:schemeClr>
                </a:solidFill>
              </a:rPr>
              <a:t>The proper preservation of library materials is contributed by the proper storage, both in repository and in free access. The storage of library materials depends on the security of the building and basic protection measures against flooding, fire, burglary, war destruction. E.g. fire-fighting appliances are installed for fire protection in all storage units, which are constantly checked for correctness; to avoid possible flooding no water pipes and heating pipes are installed in storage rooms (if installed, they should be checked </a:t>
            </a:r>
            <a:r>
              <a:rPr lang="bs-Latn-BA" sz="1600" dirty="0" smtClean="0">
                <a:solidFill>
                  <a:schemeClr val="accent1">
                    <a:lumMod val="75000"/>
                  </a:schemeClr>
                </a:solidFill>
              </a:rPr>
              <a:t>on </a:t>
            </a:r>
            <a:r>
              <a:rPr lang="en-US" sz="1600" dirty="0" smtClean="0">
                <a:solidFill>
                  <a:schemeClr val="accent1">
                    <a:lumMod val="75000"/>
                  </a:schemeClr>
                </a:solidFill>
              </a:rPr>
              <a:t>regular</a:t>
            </a:r>
            <a:r>
              <a:rPr lang="bs-Latn-BA" sz="1600" dirty="0" smtClean="0">
                <a:solidFill>
                  <a:schemeClr val="accent1">
                    <a:lumMod val="75000"/>
                  </a:schemeClr>
                </a:solidFill>
              </a:rPr>
              <a:t> basis)</a:t>
            </a:r>
            <a:r>
              <a:rPr lang="en-US" sz="1600" dirty="0" smtClean="0">
                <a:solidFill>
                  <a:schemeClr val="accent1">
                    <a:lumMod val="75000"/>
                  </a:schemeClr>
                </a:solidFill>
              </a:rPr>
              <a:t>.</a:t>
            </a:r>
            <a:endParaRPr lang="en-US" sz="1600" dirty="0">
              <a:solidFill>
                <a:schemeClr val="accent1">
                  <a:lumMod val="75000"/>
                </a:schemeClr>
              </a:solidFill>
            </a:endParaRPr>
          </a:p>
        </p:txBody>
      </p:sp>
    </p:spTree>
    <p:extLst>
      <p:ext uri="{BB962C8B-B14F-4D97-AF65-F5344CB8AC3E}">
        <p14:creationId xmlns:p14="http://schemas.microsoft.com/office/powerpoint/2010/main" val="33997743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2C580CEB-14E1-452D-9FC7-5A5A0BDA1038}"/>
              </a:ext>
            </a:extLst>
          </p:cNvPr>
          <p:cNvGrpSpPr/>
          <p:nvPr/>
        </p:nvGrpSpPr>
        <p:grpSpPr>
          <a:xfrm>
            <a:off x="273850" y="120728"/>
            <a:ext cx="8691997" cy="1000268"/>
            <a:chOff x="273850" y="120728"/>
            <a:chExt cx="8691997" cy="1000268"/>
          </a:xfrm>
        </p:grpSpPr>
        <p:grpSp>
          <p:nvGrpSpPr>
            <p:cNvPr id="4" name="Group 3">
              <a:extLst>
                <a:ext uri="{FF2B5EF4-FFF2-40B4-BE49-F238E27FC236}">
                  <a16:creationId xmlns:a16="http://schemas.microsoft.com/office/drawing/2014/main" id="{89310AE9-1A76-479E-80C3-267EC82B78CB}"/>
                </a:ext>
              </a:extLst>
            </p:cNvPr>
            <p:cNvGrpSpPr/>
            <p:nvPr/>
          </p:nvGrpSpPr>
          <p:grpSpPr>
            <a:xfrm>
              <a:off x="7367284" y="120728"/>
              <a:ext cx="1598563" cy="1000268"/>
              <a:chOff x="6372199" y="188640"/>
              <a:chExt cx="2642448" cy="1576332"/>
            </a:xfrm>
          </p:grpSpPr>
          <p:pic>
            <p:nvPicPr>
              <p:cNvPr id="7" name="Picture 6">
                <a:extLst>
                  <a:ext uri="{FF2B5EF4-FFF2-40B4-BE49-F238E27FC236}">
                    <a16:creationId xmlns:a16="http://schemas.microsoft.com/office/drawing/2014/main" id="{0DEB50BF-CD3C-436D-B0FF-DD919DFD9466}"/>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8" name="Picture 7" descr="C:\Users\3\AppData\Local\Microsoft\Windows\INetCache\Content.Outlook\F0AGSQZJ\lnss-logo (2).png">
                <a:extLst>
                  <a:ext uri="{FF2B5EF4-FFF2-40B4-BE49-F238E27FC236}">
                    <a16:creationId xmlns:a16="http://schemas.microsoft.com/office/drawing/2014/main" id="{7C9FFB8E-9862-4764-8C47-0DD7EED4937D}"/>
                  </a:ext>
                </a:extLst>
              </p:cNvPr>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5" name="Picture 4">
              <a:extLst>
                <a:ext uri="{FF2B5EF4-FFF2-40B4-BE49-F238E27FC236}">
                  <a16:creationId xmlns:a16="http://schemas.microsoft.com/office/drawing/2014/main" id="{AB0D3F3A-0C55-46A1-9951-9E604904C8F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6" name="TextBox 5">
              <a:extLst>
                <a:ext uri="{FF2B5EF4-FFF2-40B4-BE49-F238E27FC236}">
                  <a16:creationId xmlns:a16="http://schemas.microsoft.com/office/drawing/2014/main" id="{518BEC11-2AA2-44D9-80B5-2F590AF687E6}"/>
                </a:ext>
              </a:extLst>
            </p:cNvPr>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
        <p:nvSpPr>
          <p:cNvPr id="9" name="Rectangle 8">
            <a:extLst>
              <a:ext uri="{FF2B5EF4-FFF2-40B4-BE49-F238E27FC236}">
                <a16:creationId xmlns:a16="http://schemas.microsoft.com/office/drawing/2014/main" id="{76072AEC-BB0A-40C2-9D95-812559C0CAA8}"/>
              </a:ext>
            </a:extLst>
          </p:cNvPr>
          <p:cNvSpPr/>
          <p:nvPr/>
        </p:nvSpPr>
        <p:spPr>
          <a:xfrm>
            <a:off x="684520" y="1388712"/>
            <a:ext cx="7919927" cy="4801314"/>
          </a:xfrm>
          <a:prstGeom prst="rect">
            <a:avLst/>
          </a:prstGeom>
        </p:spPr>
        <p:txBody>
          <a:bodyPr wrap="square">
            <a:spAutoFit/>
          </a:bodyPr>
          <a:lstStyle/>
          <a:p>
            <a:pPr algn="just"/>
            <a:endParaRPr lang="bs-Latn-BA" sz="1600" b="1" i="1" u="sng" dirty="0">
              <a:solidFill>
                <a:schemeClr val="accent1">
                  <a:lumMod val="75000"/>
                </a:schemeClr>
              </a:solidFill>
              <a:cs typeface="Calibri" panose="020F0502020204030204" pitchFamily="34" charset="0"/>
            </a:endParaRPr>
          </a:p>
          <a:p>
            <a:pPr algn="just"/>
            <a:r>
              <a:rPr lang="en-US" sz="1600" b="1" i="1" u="sng" dirty="0" err="1">
                <a:solidFill>
                  <a:schemeClr val="accent1">
                    <a:lumMod val="75000"/>
                  </a:schemeClr>
                </a:solidFill>
              </a:rPr>
              <a:t>Pr</a:t>
            </a:r>
            <a:r>
              <a:rPr lang="hr-BA" sz="1600" b="1" i="1" u="sng" dirty="0">
                <a:solidFill>
                  <a:schemeClr val="accent1">
                    <a:lumMod val="75000"/>
                  </a:schemeClr>
                </a:solidFill>
              </a:rPr>
              <a:t>eservation </a:t>
            </a:r>
            <a:r>
              <a:rPr lang="en-US" sz="1600" b="1" i="1" u="sng" dirty="0">
                <a:solidFill>
                  <a:schemeClr val="accent1">
                    <a:lumMod val="75000"/>
                  </a:schemeClr>
                </a:solidFill>
              </a:rPr>
              <a:t>of library collections</a:t>
            </a:r>
          </a:p>
          <a:p>
            <a:pPr algn="just"/>
            <a:r>
              <a:rPr lang="en-US" sz="1600" dirty="0">
                <a:solidFill>
                  <a:schemeClr val="accent1">
                    <a:lumMod val="75000"/>
                  </a:schemeClr>
                </a:solidFill>
              </a:rPr>
              <a:t/>
            </a:r>
            <a:br>
              <a:rPr lang="en-US" sz="1600" dirty="0">
                <a:solidFill>
                  <a:schemeClr val="accent1">
                    <a:lumMod val="75000"/>
                  </a:schemeClr>
                </a:solidFill>
              </a:rPr>
            </a:br>
            <a:r>
              <a:rPr lang="hr-BA" sz="1600" dirty="0">
                <a:solidFill>
                  <a:schemeClr val="accent1">
                    <a:lumMod val="75000"/>
                  </a:schemeClr>
                </a:solidFill>
              </a:rPr>
              <a:t>Protection from different</a:t>
            </a:r>
            <a:r>
              <a:rPr lang="en-US" sz="1600" dirty="0">
                <a:solidFill>
                  <a:schemeClr val="accent1">
                    <a:lumMod val="75000"/>
                  </a:schemeClr>
                </a:solidFill>
              </a:rPr>
              <a:t> agents: moisture, impurities, atmospheric influences, excessive light. Many studies have identified the most favorable conditions for storage of library materials, which minimize harmful effects or even completely exclude</a:t>
            </a:r>
            <a:r>
              <a:rPr lang="hr-BA" sz="1600" dirty="0">
                <a:solidFill>
                  <a:schemeClr val="accent1">
                    <a:lumMod val="75000"/>
                  </a:schemeClr>
                </a:solidFill>
              </a:rPr>
              <a:t> them</a:t>
            </a:r>
            <a:r>
              <a:rPr lang="en-US" sz="1600" dirty="0">
                <a:solidFill>
                  <a:schemeClr val="accent1">
                    <a:lumMod val="75000"/>
                  </a:schemeClr>
                </a:solidFill>
              </a:rPr>
              <a:t>. These include:  temperature of 16 to 18 ° C (in working </a:t>
            </a:r>
            <a:r>
              <a:rPr lang="hr-BA" sz="1600" dirty="0">
                <a:solidFill>
                  <a:schemeClr val="accent1">
                    <a:lumMod val="75000"/>
                  </a:schemeClr>
                </a:solidFill>
              </a:rPr>
              <a:t>areas</a:t>
            </a:r>
            <a:r>
              <a:rPr lang="en-US" sz="1600" dirty="0">
                <a:solidFill>
                  <a:schemeClr val="accent1">
                    <a:lumMod val="75000"/>
                  </a:schemeClr>
                </a:solidFill>
              </a:rPr>
              <a:t> 18-20 </a:t>
            </a:r>
            <a:r>
              <a:rPr lang="en-US" sz="1600" dirty="0" smtClean="0">
                <a:solidFill>
                  <a:schemeClr val="accent1">
                    <a:lumMod val="75000"/>
                  </a:schemeClr>
                </a:solidFill>
              </a:rPr>
              <a:t>°C</a:t>
            </a:r>
            <a:r>
              <a:rPr lang="en-US" sz="1600" dirty="0">
                <a:solidFill>
                  <a:schemeClr val="accent1">
                    <a:lumMod val="75000"/>
                  </a:schemeClr>
                </a:solidFill>
              </a:rPr>
              <a:t>), relative humidity of 50 to 60%, continuous air purification (mechanical or air purifying devices), clean spaces which should not be exposed to direct sunlight.</a:t>
            </a:r>
            <a:endParaRPr lang="hr-BA" sz="1600" dirty="0">
              <a:solidFill>
                <a:schemeClr val="accent1">
                  <a:lumMod val="75000"/>
                </a:schemeClr>
              </a:solidFill>
            </a:endParaRPr>
          </a:p>
          <a:p>
            <a:pPr algn="just"/>
            <a:r>
              <a:rPr lang="en-US" sz="1600" dirty="0">
                <a:solidFill>
                  <a:schemeClr val="accent1">
                    <a:lumMod val="75000"/>
                  </a:schemeClr>
                </a:solidFill>
              </a:rPr>
              <a:t/>
            </a:r>
            <a:br>
              <a:rPr lang="en-US" sz="1600" dirty="0">
                <a:solidFill>
                  <a:schemeClr val="accent1">
                    <a:lumMod val="75000"/>
                  </a:schemeClr>
                </a:solidFill>
              </a:rPr>
            </a:br>
            <a:r>
              <a:rPr lang="en-US" sz="1600" dirty="0">
                <a:solidFill>
                  <a:schemeClr val="accent1">
                    <a:lumMod val="75000"/>
                  </a:schemeClr>
                </a:solidFill>
              </a:rPr>
              <a:t>Proper handling during placing and picking up from the shelves of library materials is also very important. Library materials should be carefully pulled out and placed on the shelves so that the publications between which the publication is located are spaced apart. If the material in use is damaged, such damage should be corrected immediately. The top and bottom rows of the library materials need to be placed at least 30-40 cm from the floor and the ceiling. After the publication is drawn, the sequence should be aligned, and librarians should place book holders at the end of the row. This is also the case with the incomplete row of publications on the shelf.</a:t>
            </a:r>
            <a:endParaRPr lang="bs-Latn-BA" sz="1600" b="1" i="1" u="sng" dirty="0">
              <a:solidFill>
                <a:schemeClr val="accent1">
                  <a:lumMod val="75000"/>
                </a:schemeClr>
              </a:solidFill>
              <a:cs typeface="Calibri" panose="020F0502020204030204" pitchFamily="34" charset="0"/>
            </a:endParaRPr>
          </a:p>
          <a:p>
            <a:pPr algn="just"/>
            <a:endParaRPr lang="bs-Latn-BA" dirty="0">
              <a:solidFill>
                <a:schemeClr val="accent1">
                  <a:lumMod val="7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598997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28A4074-4102-4F6E-A7EC-227CF23EDD7B}"/>
              </a:ext>
            </a:extLst>
          </p:cNvPr>
          <p:cNvSpPr/>
          <p:nvPr/>
        </p:nvSpPr>
        <p:spPr>
          <a:xfrm>
            <a:off x="755576" y="1916832"/>
            <a:ext cx="7632848" cy="3323987"/>
          </a:xfrm>
          <a:prstGeom prst="rect">
            <a:avLst/>
          </a:prstGeom>
        </p:spPr>
        <p:txBody>
          <a:bodyPr wrap="square">
            <a:spAutoFit/>
          </a:bodyPr>
          <a:lstStyle/>
          <a:p>
            <a:pPr algn="just"/>
            <a:r>
              <a:rPr lang="en-US" sz="1600" b="1" i="1" u="sng" dirty="0">
                <a:solidFill>
                  <a:schemeClr val="accent1">
                    <a:lumMod val="75000"/>
                  </a:schemeClr>
                </a:solidFill>
                <a:cs typeface="Calibri" panose="020F0502020204030204" pitchFamily="34" charset="0"/>
              </a:rPr>
              <a:t>Preservation of library collections</a:t>
            </a:r>
          </a:p>
          <a:p>
            <a:pPr algn="just"/>
            <a:endParaRPr lang="en-US" sz="1600" dirty="0">
              <a:solidFill>
                <a:schemeClr val="accent1">
                  <a:lumMod val="75000"/>
                </a:schemeClr>
              </a:solidFill>
            </a:endParaRPr>
          </a:p>
          <a:p>
            <a:pPr algn="just"/>
            <a:r>
              <a:rPr lang="en-US" sz="1600" dirty="0">
                <a:solidFill>
                  <a:schemeClr val="accent1">
                    <a:lumMod val="75000"/>
                  </a:schemeClr>
                </a:solidFill>
              </a:rPr>
              <a:t>Library collections should be stored on shelves, storage cabinets, drawers for collections of specific dimensions and materials.</a:t>
            </a:r>
            <a:endParaRPr lang="hr-BA" sz="1600" dirty="0">
              <a:solidFill>
                <a:schemeClr val="accent1">
                  <a:lumMod val="75000"/>
                </a:schemeClr>
              </a:solidFill>
            </a:endParaRPr>
          </a:p>
          <a:p>
            <a:pPr algn="just"/>
            <a:r>
              <a:rPr lang="en-US" sz="1600" dirty="0">
                <a:solidFill>
                  <a:schemeClr val="accent1">
                    <a:lumMod val="75000"/>
                  </a:schemeClr>
                </a:solidFill>
              </a:rPr>
              <a:t/>
            </a:r>
            <a:br>
              <a:rPr lang="en-US" sz="1600" dirty="0">
                <a:solidFill>
                  <a:schemeClr val="accent1">
                    <a:lumMod val="75000"/>
                  </a:schemeClr>
                </a:solidFill>
              </a:rPr>
            </a:br>
            <a:r>
              <a:rPr lang="en-US" sz="1600" dirty="0">
                <a:solidFill>
                  <a:schemeClr val="accent1">
                    <a:lumMod val="75000"/>
                  </a:schemeClr>
                </a:solidFill>
              </a:rPr>
              <a:t>Curative measures improve the damage caused by incorrect handling and inappropriate relationship of library workers or users towards the library materials, or damage caused by external damage to which library material is</a:t>
            </a:r>
            <a:r>
              <a:rPr lang="hr-BA" sz="1600" dirty="0">
                <a:solidFill>
                  <a:schemeClr val="accent1">
                    <a:lumMod val="75000"/>
                  </a:schemeClr>
                </a:solidFill>
              </a:rPr>
              <a:t> </a:t>
            </a:r>
            <a:r>
              <a:rPr lang="en-US" sz="1600" dirty="0">
                <a:solidFill>
                  <a:schemeClr val="accent1">
                    <a:lumMod val="75000"/>
                  </a:schemeClr>
                </a:solidFill>
              </a:rPr>
              <a:t>exposed.</a:t>
            </a:r>
            <a:endParaRPr lang="hr-BA" sz="1600" dirty="0">
              <a:solidFill>
                <a:schemeClr val="accent1">
                  <a:lumMod val="75000"/>
                </a:schemeClr>
              </a:solidFill>
            </a:endParaRPr>
          </a:p>
          <a:p>
            <a:pPr algn="just"/>
            <a:r>
              <a:rPr lang="en-US" sz="1600" dirty="0">
                <a:solidFill>
                  <a:schemeClr val="accent1">
                    <a:lumMod val="75000"/>
                  </a:schemeClr>
                </a:solidFill>
              </a:rPr>
              <a:t/>
            </a:r>
            <a:br>
              <a:rPr lang="en-US" sz="1600" dirty="0">
                <a:solidFill>
                  <a:schemeClr val="accent1">
                    <a:lumMod val="75000"/>
                  </a:schemeClr>
                </a:solidFill>
              </a:rPr>
            </a:br>
            <a:r>
              <a:rPr lang="en-US" sz="1600" dirty="0">
                <a:solidFill>
                  <a:schemeClr val="accent1">
                    <a:lumMod val="75000"/>
                  </a:schemeClr>
                </a:solidFill>
              </a:rPr>
              <a:t>Preventive measures are used to preserve library collection in advance. One of the preventive measures is the transfer of the material to another medium (e.g. digitization), in order to preserve it, make it more accessible and </a:t>
            </a:r>
            <a:r>
              <a:rPr lang="bs-Latn-BA" sz="1600" dirty="0" smtClean="0">
                <a:solidFill>
                  <a:schemeClr val="accent1">
                    <a:lumMod val="75000"/>
                  </a:schemeClr>
                </a:solidFill>
              </a:rPr>
              <a:t>prevent </a:t>
            </a:r>
            <a:r>
              <a:rPr lang="en-US" sz="1600" dirty="0" smtClean="0">
                <a:solidFill>
                  <a:schemeClr val="accent1">
                    <a:lumMod val="75000"/>
                  </a:schemeClr>
                </a:solidFill>
              </a:rPr>
              <a:t>danger </a:t>
            </a:r>
            <a:r>
              <a:rPr lang="en-US" sz="1600" dirty="0">
                <a:solidFill>
                  <a:schemeClr val="accent1">
                    <a:lumMod val="75000"/>
                  </a:schemeClr>
                </a:solidFill>
              </a:rPr>
              <a:t>of destruction. </a:t>
            </a:r>
          </a:p>
          <a:p>
            <a:pPr marL="342900" indent="-342900" algn="just">
              <a:buAutoNum type="arabicPeriod"/>
            </a:pPr>
            <a:endParaRPr lang="hr-BA" dirty="0">
              <a:solidFill>
                <a:schemeClr val="accent1">
                  <a:lumMod val="75000"/>
                </a:schemeClr>
              </a:solidFill>
              <a:latin typeface="Calibri" panose="020F0502020204030204" pitchFamily="34" charset="0"/>
              <a:cs typeface="Calibri" panose="020F0502020204030204" pitchFamily="34" charset="0"/>
            </a:endParaRPr>
          </a:p>
        </p:txBody>
      </p:sp>
      <p:grpSp>
        <p:nvGrpSpPr>
          <p:cNvPr id="4" name="Group 3">
            <a:extLst>
              <a:ext uri="{FF2B5EF4-FFF2-40B4-BE49-F238E27FC236}">
                <a16:creationId xmlns:a16="http://schemas.microsoft.com/office/drawing/2014/main" id="{D205C3DF-3943-40F5-A361-F2CD4B241871}"/>
              </a:ext>
            </a:extLst>
          </p:cNvPr>
          <p:cNvGrpSpPr/>
          <p:nvPr/>
        </p:nvGrpSpPr>
        <p:grpSpPr>
          <a:xfrm>
            <a:off x="273850" y="120728"/>
            <a:ext cx="8691997" cy="1000268"/>
            <a:chOff x="273850" y="120728"/>
            <a:chExt cx="8691997" cy="1000268"/>
          </a:xfrm>
        </p:grpSpPr>
        <p:grpSp>
          <p:nvGrpSpPr>
            <p:cNvPr id="5" name="Group 4">
              <a:extLst>
                <a:ext uri="{FF2B5EF4-FFF2-40B4-BE49-F238E27FC236}">
                  <a16:creationId xmlns:a16="http://schemas.microsoft.com/office/drawing/2014/main" id="{D3653B0C-F83B-45F2-B7BF-C5C7C03CA73A}"/>
                </a:ext>
              </a:extLst>
            </p:cNvPr>
            <p:cNvGrpSpPr/>
            <p:nvPr/>
          </p:nvGrpSpPr>
          <p:grpSpPr>
            <a:xfrm>
              <a:off x="7367284" y="120728"/>
              <a:ext cx="1598563" cy="1000268"/>
              <a:chOff x="6372199" y="188640"/>
              <a:chExt cx="2642448" cy="1576332"/>
            </a:xfrm>
          </p:grpSpPr>
          <p:pic>
            <p:nvPicPr>
              <p:cNvPr id="8" name="Picture 7">
                <a:extLst>
                  <a:ext uri="{FF2B5EF4-FFF2-40B4-BE49-F238E27FC236}">
                    <a16:creationId xmlns:a16="http://schemas.microsoft.com/office/drawing/2014/main" id="{C4E5B4B9-88A8-4F80-9C9D-5DF94D6E41DF}"/>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9" name="Picture 8" descr="C:\Users\3\AppData\Local\Microsoft\Windows\INetCache\Content.Outlook\F0AGSQZJ\lnss-logo (2).png">
                <a:extLst>
                  <a:ext uri="{FF2B5EF4-FFF2-40B4-BE49-F238E27FC236}">
                    <a16:creationId xmlns:a16="http://schemas.microsoft.com/office/drawing/2014/main" id="{FE61181C-A2EA-441A-88F0-9794210A24B7}"/>
                  </a:ext>
                </a:extLst>
              </p:cNvPr>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6" name="Picture 5">
              <a:extLst>
                <a:ext uri="{FF2B5EF4-FFF2-40B4-BE49-F238E27FC236}">
                  <a16:creationId xmlns:a16="http://schemas.microsoft.com/office/drawing/2014/main" id="{20581B59-BCAB-467D-9422-AE9315664EA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7" name="TextBox 6">
              <a:extLst>
                <a:ext uri="{FF2B5EF4-FFF2-40B4-BE49-F238E27FC236}">
                  <a16:creationId xmlns:a16="http://schemas.microsoft.com/office/drawing/2014/main" id="{AF53CBB8-160F-4560-9698-25A23C7553EF}"/>
                </a:ext>
              </a:extLst>
            </p:cNvPr>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Tree>
    <p:extLst>
      <p:ext uri="{BB962C8B-B14F-4D97-AF65-F5344CB8AC3E}">
        <p14:creationId xmlns:p14="http://schemas.microsoft.com/office/powerpoint/2010/main" val="2371184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B3AEE5B5-5F52-45BF-ABF4-F4D5405DD57A}"/>
              </a:ext>
            </a:extLst>
          </p:cNvPr>
          <p:cNvGrpSpPr/>
          <p:nvPr/>
        </p:nvGrpSpPr>
        <p:grpSpPr>
          <a:xfrm>
            <a:off x="273850" y="120728"/>
            <a:ext cx="8691997" cy="1000268"/>
            <a:chOff x="273850" y="120728"/>
            <a:chExt cx="8691997" cy="1000268"/>
          </a:xfrm>
        </p:grpSpPr>
        <p:grpSp>
          <p:nvGrpSpPr>
            <p:cNvPr id="3" name="Group 2">
              <a:extLst>
                <a:ext uri="{FF2B5EF4-FFF2-40B4-BE49-F238E27FC236}">
                  <a16:creationId xmlns:a16="http://schemas.microsoft.com/office/drawing/2014/main" id="{E3D2CE51-B350-4220-BDC6-BE6B4B5AE7C6}"/>
                </a:ext>
              </a:extLst>
            </p:cNvPr>
            <p:cNvGrpSpPr/>
            <p:nvPr/>
          </p:nvGrpSpPr>
          <p:grpSpPr>
            <a:xfrm>
              <a:off x="7367284" y="120728"/>
              <a:ext cx="1598563" cy="1000268"/>
              <a:chOff x="6372199" y="188640"/>
              <a:chExt cx="2642448" cy="1576332"/>
            </a:xfrm>
          </p:grpSpPr>
          <p:pic>
            <p:nvPicPr>
              <p:cNvPr id="6" name="Picture 5">
                <a:extLst>
                  <a:ext uri="{FF2B5EF4-FFF2-40B4-BE49-F238E27FC236}">
                    <a16:creationId xmlns:a16="http://schemas.microsoft.com/office/drawing/2014/main" id="{0CB82885-5D7F-4DCB-8095-286CB102F4F5}"/>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7" name="Picture 6" descr="C:\Users\3\AppData\Local\Microsoft\Windows\INetCache\Content.Outlook\F0AGSQZJ\lnss-logo (2).png">
                <a:extLst>
                  <a:ext uri="{FF2B5EF4-FFF2-40B4-BE49-F238E27FC236}">
                    <a16:creationId xmlns:a16="http://schemas.microsoft.com/office/drawing/2014/main" id="{E76DF4B0-F9D0-4D3C-B189-42F8BD959F74}"/>
                  </a:ext>
                </a:extLst>
              </p:cNvPr>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4" name="Picture 3">
              <a:extLst>
                <a:ext uri="{FF2B5EF4-FFF2-40B4-BE49-F238E27FC236}">
                  <a16:creationId xmlns:a16="http://schemas.microsoft.com/office/drawing/2014/main" id="{2BBEAC9B-9648-4E73-9B6D-C92E7612BC6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5" name="TextBox 4">
              <a:extLst>
                <a:ext uri="{FF2B5EF4-FFF2-40B4-BE49-F238E27FC236}">
                  <a16:creationId xmlns:a16="http://schemas.microsoft.com/office/drawing/2014/main" id="{B14F1701-E068-4EDC-ABB9-EC6028F977FE}"/>
                </a:ext>
              </a:extLst>
            </p:cNvPr>
            <p:cNvSpPr txBox="1"/>
            <p:nvPr/>
          </p:nvSpPr>
          <p:spPr>
            <a:xfrm>
              <a:off x="684521" y="182612"/>
              <a:ext cx="2204775" cy="738664"/>
            </a:xfrm>
            <a:prstGeom prst="rect">
              <a:avLst/>
            </a:prstGeom>
            <a:noFill/>
          </p:spPr>
          <p:txBody>
            <a:bodyPr wrap="square" rtlCol="0">
              <a:spAutoFit/>
            </a:bodyPr>
            <a:lstStyle/>
            <a:p>
              <a:pPr algn="ctr"/>
              <a:r>
                <a:rPr lang="bs-Latn-BA" sz="1400" b="1" dirty="0">
                  <a:solidFill>
                    <a:srgbClr val="B57739"/>
                  </a:solidFill>
                </a:rPr>
                <a:t>JU KANTONALNA I UNIVERZITETSKA </a:t>
              </a:r>
            </a:p>
            <a:p>
              <a:pPr algn="ctr"/>
              <a:r>
                <a:rPr lang="bs-Latn-BA" sz="1400" b="1" dirty="0">
                  <a:solidFill>
                    <a:srgbClr val="B57739"/>
                  </a:solidFill>
                </a:rPr>
                <a:t>BIBLIOTEKA </a:t>
              </a:r>
              <a:endParaRPr lang="en-US" sz="1400" b="1" dirty="0">
                <a:solidFill>
                  <a:srgbClr val="B57739"/>
                </a:solidFill>
              </a:endParaRPr>
            </a:p>
          </p:txBody>
        </p:sp>
      </p:grpSp>
      <p:sp>
        <p:nvSpPr>
          <p:cNvPr id="8" name="TextBox 7">
            <a:extLst>
              <a:ext uri="{FF2B5EF4-FFF2-40B4-BE49-F238E27FC236}">
                <a16:creationId xmlns:a16="http://schemas.microsoft.com/office/drawing/2014/main" id="{F4B175C2-2A84-43C3-A525-C134A730CB9E}"/>
              </a:ext>
            </a:extLst>
          </p:cNvPr>
          <p:cNvSpPr txBox="1"/>
          <p:nvPr/>
        </p:nvSpPr>
        <p:spPr>
          <a:xfrm>
            <a:off x="749740" y="1268760"/>
            <a:ext cx="7638684" cy="5262979"/>
          </a:xfrm>
          <a:prstGeom prst="rect">
            <a:avLst/>
          </a:prstGeom>
          <a:noFill/>
        </p:spPr>
        <p:txBody>
          <a:bodyPr wrap="square" rtlCol="0">
            <a:spAutoFit/>
          </a:bodyPr>
          <a:lstStyle/>
          <a:p>
            <a:pPr algn="just"/>
            <a:r>
              <a:rPr lang="hr-BA" sz="1600" b="1" i="1" u="sng" dirty="0">
                <a:solidFill>
                  <a:schemeClr val="accent1">
                    <a:lumMod val="75000"/>
                  </a:schemeClr>
                </a:solidFill>
              </a:rPr>
              <a:t>Resources</a:t>
            </a:r>
            <a:r>
              <a:rPr lang="hr-BA" sz="1600" b="1" i="1" u="sng" dirty="0" smtClean="0">
                <a:solidFill>
                  <a:schemeClr val="accent1">
                    <a:lumMod val="75000"/>
                  </a:schemeClr>
                </a:solidFill>
              </a:rPr>
              <a:t>:</a:t>
            </a:r>
          </a:p>
          <a:p>
            <a:pPr algn="just"/>
            <a:endParaRPr lang="hr-BA" sz="1600" b="1" i="1" u="sng" dirty="0">
              <a:solidFill>
                <a:schemeClr val="accent1">
                  <a:lumMod val="75000"/>
                </a:schemeClr>
              </a:solidFill>
            </a:endParaRPr>
          </a:p>
          <a:p>
            <a:pPr marL="285750" indent="-285750" algn="just">
              <a:buFontTx/>
              <a:buChar char="-"/>
            </a:pPr>
            <a:r>
              <a:rPr lang="hr-BA" sz="1600" dirty="0" smtClean="0">
                <a:solidFill>
                  <a:schemeClr val="accent1">
                    <a:lumMod val="75000"/>
                  </a:schemeClr>
                </a:solidFill>
              </a:rPr>
              <a:t>Cassel, K.A. (2009). Reference and Information Services in the 21st Century: an introduction. New York</a:t>
            </a:r>
            <a:r>
              <a:rPr lang="hr-BA" sz="1600" dirty="0">
                <a:solidFill>
                  <a:schemeClr val="accent1">
                    <a:lumMod val="75000"/>
                  </a:schemeClr>
                </a:solidFill>
              </a:rPr>
              <a:t>: : Neal-Schuman </a:t>
            </a:r>
            <a:r>
              <a:rPr lang="hr-BA" sz="1600" dirty="0" smtClean="0">
                <a:solidFill>
                  <a:schemeClr val="accent1">
                    <a:lumMod val="75000"/>
                  </a:schemeClr>
                </a:solidFill>
              </a:rPr>
              <a:t>Publishers.</a:t>
            </a:r>
            <a:endParaRPr lang="hr-BA" sz="1600" dirty="0">
              <a:solidFill>
                <a:schemeClr val="accent1">
                  <a:lumMod val="75000"/>
                </a:schemeClr>
              </a:solidFill>
            </a:endParaRPr>
          </a:p>
          <a:p>
            <a:pPr marL="285750" indent="-285750" algn="just">
              <a:buFontTx/>
              <a:buChar char="-"/>
            </a:pPr>
            <a:r>
              <a:rPr lang="hr-BA" sz="1600" dirty="0">
                <a:solidFill>
                  <a:schemeClr val="accent1">
                    <a:lumMod val="75000"/>
                  </a:schemeClr>
                </a:solidFill>
              </a:rPr>
              <a:t>Krajna T. i Markulin H. (2011). </a:t>
            </a:r>
            <a:r>
              <a:rPr lang="hr-BA" sz="1600" i="1" dirty="0">
                <a:solidFill>
                  <a:schemeClr val="accent1">
                    <a:lumMod val="75000"/>
                  </a:schemeClr>
                </a:solidFill>
              </a:rPr>
              <a:t>Nabava knjižnične građe u visokoškolskim knjižnicama</a:t>
            </a:r>
            <a:r>
              <a:rPr lang="hr-BA" sz="1600" dirty="0">
                <a:solidFill>
                  <a:schemeClr val="accent1">
                    <a:lumMod val="75000"/>
                  </a:schemeClr>
                </a:solidFill>
              </a:rPr>
              <a:t>. </a:t>
            </a:r>
            <a:r>
              <a:rPr lang="nn-NO" sz="1600" dirty="0">
                <a:solidFill>
                  <a:schemeClr val="accent1">
                    <a:lumMod val="75000"/>
                  </a:schemeClr>
                </a:solidFill>
              </a:rPr>
              <a:t>Vjesnik bibliotekara Hrvatske 54, 3</a:t>
            </a:r>
            <a:r>
              <a:rPr lang="hr-BA" sz="1600" dirty="0">
                <a:solidFill>
                  <a:schemeClr val="accent1">
                    <a:lumMod val="75000"/>
                  </a:schemeClr>
                </a:solidFill>
              </a:rPr>
              <a:t> </a:t>
            </a:r>
            <a:r>
              <a:rPr lang="nn-NO" sz="1600" dirty="0">
                <a:solidFill>
                  <a:schemeClr val="accent1">
                    <a:lumMod val="75000"/>
                  </a:schemeClr>
                </a:solidFill>
              </a:rPr>
              <a:t>(2011), 21-42</a:t>
            </a:r>
            <a:r>
              <a:rPr lang="hr-BA" sz="1600" dirty="0">
                <a:solidFill>
                  <a:schemeClr val="accent1">
                    <a:lumMod val="75000"/>
                  </a:schemeClr>
                </a:solidFill>
              </a:rPr>
              <a:t>. </a:t>
            </a:r>
          </a:p>
          <a:p>
            <a:pPr marL="285750" indent="-285750" algn="just">
              <a:buFontTx/>
              <a:buChar char="-"/>
            </a:pPr>
            <a:r>
              <a:rPr lang="hr-BA" sz="1600" dirty="0">
                <a:solidFill>
                  <a:schemeClr val="accent1">
                    <a:lumMod val="75000"/>
                  </a:schemeClr>
                </a:solidFill>
              </a:rPr>
              <a:t>Mihaliček M. (2002). </a:t>
            </a:r>
            <a:r>
              <a:rPr lang="hr-BA" sz="1600" i="1" dirty="0">
                <a:solidFill>
                  <a:schemeClr val="accent1">
                    <a:lumMod val="75000"/>
                  </a:schemeClr>
                </a:solidFill>
              </a:rPr>
              <a:t>Biblioteke i bibliotečko poslovanje: priručnik za stručnu organizaciju i vođenje biblioteke.</a:t>
            </a:r>
            <a:r>
              <a:rPr lang="hr-BA" sz="1600" dirty="0">
                <a:solidFill>
                  <a:schemeClr val="accent1">
                    <a:lumMod val="75000"/>
                  </a:schemeClr>
                </a:solidFill>
              </a:rPr>
              <a:t> Sarajevo: Nacionalna i univerzitetska biblioteka BiH. </a:t>
            </a:r>
          </a:p>
          <a:p>
            <a:pPr marL="285750" indent="-285750" algn="just">
              <a:buFontTx/>
              <a:buChar char="-"/>
            </a:pPr>
            <a:r>
              <a:rPr lang="hr-BA" sz="1600" dirty="0">
                <a:solidFill>
                  <a:schemeClr val="accent1">
                    <a:lumMod val="75000"/>
                  </a:schemeClr>
                </a:solidFill>
              </a:rPr>
              <a:t>Pravilnik o tehničko-zaštitnim i drugim mjerama začuvanje bibliotečke građe (Službeni glasnik Unsko-sanskog kantona, broj 3/01)</a:t>
            </a:r>
          </a:p>
          <a:p>
            <a:pPr marL="285750" indent="-285750" algn="just">
              <a:buFontTx/>
              <a:buChar char="-"/>
            </a:pPr>
            <a:r>
              <a:rPr lang="hr-BA" sz="1600" dirty="0">
                <a:solidFill>
                  <a:schemeClr val="accent1">
                    <a:lumMod val="75000"/>
                  </a:schemeClr>
                </a:solidFill>
              </a:rPr>
              <a:t>Pravilnik o uslovima za osnivanje i rad biblioteka (Službeni glasnik Unsko-sanskog kantona, broj 3/01</a:t>
            </a:r>
            <a:r>
              <a:rPr lang="hr-BA" sz="1600" dirty="0" smtClean="0">
                <a:solidFill>
                  <a:schemeClr val="accent1">
                    <a:lumMod val="75000"/>
                  </a:schemeClr>
                </a:solidFill>
              </a:rPr>
              <a:t>)</a:t>
            </a:r>
          </a:p>
          <a:p>
            <a:pPr marL="285750" indent="-285750" algn="just">
              <a:buFontTx/>
              <a:buChar char="-"/>
            </a:pPr>
            <a:r>
              <a:rPr lang="hr-BA" sz="1600" dirty="0" smtClean="0">
                <a:solidFill>
                  <a:schemeClr val="accent1">
                    <a:lumMod val="75000"/>
                  </a:schemeClr>
                </a:solidFill>
              </a:rPr>
              <a:t>Rubin, R. (2004</a:t>
            </a:r>
            <a:r>
              <a:rPr lang="hr-BA" sz="1600" i="1" dirty="0" smtClean="0">
                <a:solidFill>
                  <a:schemeClr val="accent1">
                    <a:lumMod val="75000"/>
                  </a:schemeClr>
                </a:solidFill>
              </a:rPr>
              <a:t>). Foundations of Library and Information Science</a:t>
            </a:r>
            <a:r>
              <a:rPr lang="hr-BA" sz="1600" dirty="0" smtClean="0">
                <a:solidFill>
                  <a:schemeClr val="accent1">
                    <a:lumMod val="75000"/>
                  </a:schemeClr>
                </a:solidFill>
              </a:rPr>
              <a:t>. New York: Neal-Schuman Publishers. </a:t>
            </a:r>
            <a:endParaRPr lang="hr-BA" sz="1600" dirty="0">
              <a:solidFill>
                <a:schemeClr val="accent1">
                  <a:lumMod val="75000"/>
                </a:schemeClr>
              </a:solidFill>
            </a:endParaRPr>
          </a:p>
          <a:p>
            <a:pPr marL="285750" indent="-285750" algn="just">
              <a:buFontTx/>
              <a:buChar char="-"/>
            </a:pPr>
            <a:r>
              <a:rPr lang="hr-BA" sz="1600" dirty="0">
                <a:solidFill>
                  <a:schemeClr val="accent1">
                    <a:lumMod val="75000"/>
                  </a:schemeClr>
                </a:solidFill>
              </a:rPr>
              <a:t>Sečić D. (2006). </a:t>
            </a:r>
            <a:r>
              <a:rPr lang="hr-BA" sz="1600" i="1" dirty="0">
                <a:solidFill>
                  <a:schemeClr val="accent1">
                    <a:lumMod val="75000"/>
                  </a:schemeClr>
                </a:solidFill>
              </a:rPr>
              <a:t>Informacijska služba u knjižnicama</a:t>
            </a:r>
            <a:r>
              <a:rPr lang="hr-BA" sz="1600" dirty="0">
                <a:solidFill>
                  <a:schemeClr val="accent1">
                    <a:lumMod val="75000"/>
                  </a:schemeClr>
                </a:solidFill>
              </a:rPr>
              <a:t>. Rijeka: Welt. </a:t>
            </a:r>
          </a:p>
          <a:p>
            <a:pPr marL="285750" indent="-285750" algn="just">
              <a:buFontTx/>
              <a:buChar char="-"/>
            </a:pPr>
            <a:r>
              <a:rPr lang="hr-BA" sz="1600" dirty="0">
                <a:solidFill>
                  <a:schemeClr val="accent1">
                    <a:lumMod val="75000"/>
                  </a:schemeClr>
                </a:solidFill>
              </a:rPr>
              <a:t>Tadić, K. (1994). </a:t>
            </a:r>
            <a:r>
              <a:rPr lang="hr-BA" sz="1600" i="1" dirty="0">
                <a:solidFill>
                  <a:schemeClr val="accent1">
                    <a:lumMod val="75000"/>
                  </a:schemeClr>
                </a:solidFill>
              </a:rPr>
              <a:t>Rad u knjižnici</a:t>
            </a:r>
            <a:r>
              <a:rPr lang="hr-BA" sz="1600" dirty="0">
                <a:solidFill>
                  <a:schemeClr val="accent1">
                    <a:lumMod val="75000"/>
                  </a:schemeClr>
                </a:solidFill>
              </a:rPr>
              <a:t>. Opatija: Naklada Benja. </a:t>
            </a:r>
          </a:p>
          <a:p>
            <a:pPr marL="285750" indent="-285750" algn="just">
              <a:buFontTx/>
              <a:buChar char="-"/>
            </a:pPr>
            <a:r>
              <a:rPr lang="hr-BA" sz="1600" dirty="0">
                <a:solidFill>
                  <a:schemeClr val="accent1">
                    <a:lumMod val="75000"/>
                  </a:schemeClr>
                </a:solidFill>
              </a:rPr>
              <a:t>Zakon o bibliotečkoj djelatnosti (Službene novine Federacije BiH, broj 37/95, 28/03</a:t>
            </a:r>
          </a:p>
          <a:p>
            <a:pPr marL="285750" indent="-285750" algn="just">
              <a:buFontTx/>
              <a:buChar char="-"/>
            </a:pPr>
            <a:r>
              <a:rPr lang="hr-BA" sz="1600" dirty="0">
                <a:solidFill>
                  <a:schemeClr val="accent1">
                    <a:lumMod val="75000"/>
                  </a:schemeClr>
                </a:solidFill>
              </a:rPr>
              <a:t>Zakon o bibliotečkoj djelatnosti Unsko-sanskog kantona (Službeni glasnik Unsko-sanskog kantona, broj 6/99)</a:t>
            </a:r>
          </a:p>
          <a:p>
            <a:pPr marL="285750" indent="-285750" algn="just">
              <a:buFontTx/>
              <a:buChar char="-"/>
            </a:pPr>
            <a:r>
              <a:rPr lang="hr-BA" sz="1600" dirty="0">
                <a:solidFill>
                  <a:schemeClr val="accent1">
                    <a:lumMod val="75000"/>
                  </a:schemeClr>
                </a:solidFill>
              </a:rPr>
              <a:t>Zakon o izmjenama i dopunama Zakona o bibliotečkoj djelatnosti (Službeni glasnik Unsko-sanskog kantona, broj 10/03)</a:t>
            </a:r>
          </a:p>
        </p:txBody>
      </p:sp>
    </p:spTree>
    <p:extLst>
      <p:ext uri="{BB962C8B-B14F-4D97-AF65-F5344CB8AC3E}">
        <p14:creationId xmlns:p14="http://schemas.microsoft.com/office/powerpoint/2010/main" val="11033093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23CAFDA-4EC5-4CEA-9E21-DF22F1338850}"/>
              </a:ext>
            </a:extLst>
          </p:cNvPr>
          <p:cNvGrpSpPr/>
          <p:nvPr/>
        </p:nvGrpSpPr>
        <p:grpSpPr>
          <a:xfrm>
            <a:off x="273850" y="120728"/>
            <a:ext cx="8691997" cy="1000268"/>
            <a:chOff x="273850" y="120728"/>
            <a:chExt cx="8691997" cy="1000268"/>
          </a:xfrm>
        </p:grpSpPr>
        <p:grpSp>
          <p:nvGrpSpPr>
            <p:cNvPr id="3" name="Group 2">
              <a:extLst>
                <a:ext uri="{FF2B5EF4-FFF2-40B4-BE49-F238E27FC236}">
                  <a16:creationId xmlns:a16="http://schemas.microsoft.com/office/drawing/2014/main" id="{29D09DD3-2641-41D6-AE11-835978853D4E}"/>
                </a:ext>
              </a:extLst>
            </p:cNvPr>
            <p:cNvGrpSpPr/>
            <p:nvPr/>
          </p:nvGrpSpPr>
          <p:grpSpPr>
            <a:xfrm>
              <a:off x="7367284" y="120728"/>
              <a:ext cx="1598563" cy="1000268"/>
              <a:chOff x="6372199" y="188640"/>
              <a:chExt cx="2642448" cy="1576332"/>
            </a:xfrm>
          </p:grpSpPr>
          <p:pic>
            <p:nvPicPr>
              <p:cNvPr id="6" name="Picture 5">
                <a:extLst>
                  <a:ext uri="{FF2B5EF4-FFF2-40B4-BE49-F238E27FC236}">
                    <a16:creationId xmlns:a16="http://schemas.microsoft.com/office/drawing/2014/main" id="{E210D91D-97A4-4347-9EA3-0F97151C07DE}"/>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7" name="Picture 6" descr="C:\Users\3\AppData\Local\Microsoft\Windows\INetCache\Content.Outlook\F0AGSQZJ\lnss-logo (2).png">
                <a:extLst>
                  <a:ext uri="{FF2B5EF4-FFF2-40B4-BE49-F238E27FC236}">
                    <a16:creationId xmlns:a16="http://schemas.microsoft.com/office/drawing/2014/main" id="{C7BFBF07-9014-438E-BA88-0F55E76A9D70}"/>
                  </a:ext>
                </a:extLst>
              </p:cNvPr>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4" name="Picture 3">
              <a:extLst>
                <a:ext uri="{FF2B5EF4-FFF2-40B4-BE49-F238E27FC236}">
                  <a16:creationId xmlns:a16="http://schemas.microsoft.com/office/drawing/2014/main" id="{1D4362FA-B26C-4821-B9D5-07558DF42DD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5" name="TextBox 4">
              <a:extLst>
                <a:ext uri="{FF2B5EF4-FFF2-40B4-BE49-F238E27FC236}">
                  <a16:creationId xmlns:a16="http://schemas.microsoft.com/office/drawing/2014/main" id="{E5FBDD62-846F-447D-B135-BAFDDB8C1B32}"/>
                </a:ext>
              </a:extLst>
            </p:cNvPr>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
        <p:nvSpPr>
          <p:cNvPr id="8" name="TextBox 7">
            <a:extLst>
              <a:ext uri="{FF2B5EF4-FFF2-40B4-BE49-F238E27FC236}">
                <a16:creationId xmlns:a16="http://schemas.microsoft.com/office/drawing/2014/main" id="{B3BBB6CE-76A8-4289-990D-24FEF18B10F9}"/>
              </a:ext>
            </a:extLst>
          </p:cNvPr>
          <p:cNvSpPr txBox="1"/>
          <p:nvPr/>
        </p:nvSpPr>
        <p:spPr>
          <a:xfrm>
            <a:off x="2920907" y="3013501"/>
            <a:ext cx="3302186" cy="830997"/>
          </a:xfrm>
          <a:prstGeom prst="rect">
            <a:avLst/>
          </a:prstGeom>
          <a:noFill/>
        </p:spPr>
        <p:txBody>
          <a:bodyPr wrap="none" rtlCol="0">
            <a:spAutoFit/>
          </a:bodyPr>
          <a:lstStyle/>
          <a:p>
            <a:pPr algn="ctr"/>
            <a:r>
              <a:rPr lang="hr-BA" sz="2400" b="1" dirty="0">
                <a:solidFill>
                  <a:schemeClr val="accent1">
                    <a:lumMod val="75000"/>
                  </a:schemeClr>
                </a:solidFill>
              </a:rPr>
              <a:t>Thank you for attention!</a:t>
            </a:r>
          </a:p>
          <a:p>
            <a:pPr algn="ctr"/>
            <a:endParaRPr lang="hr-BA" sz="2400" b="1" dirty="0">
              <a:solidFill>
                <a:schemeClr val="accent1">
                  <a:lumMod val="75000"/>
                </a:schemeClr>
              </a:solidFill>
            </a:endParaRPr>
          </a:p>
        </p:txBody>
      </p:sp>
    </p:spTree>
    <p:extLst>
      <p:ext uri="{BB962C8B-B14F-4D97-AF65-F5344CB8AC3E}">
        <p14:creationId xmlns:p14="http://schemas.microsoft.com/office/powerpoint/2010/main" val="1860851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ABE9926-4C88-44FF-836F-4B5CF7BFBF87}"/>
              </a:ext>
            </a:extLst>
          </p:cNvPr>
          <p:cNvSpPr/>
          <p:nvPr/>
        </p:nvSpPr>
        <p:spPr>
          <a:xfrm>
            <a:off x="653062" y="1487492"/>
            <a:ext cx="8023394" cy="3785652"/>
          </a:xfrm>
          <a:prstGeom prst="rect">
            <a:avLst/>
          </a:prstGeom>
        </p:spPr>
        <p:txBody>
          <a:bodyPr wrap="square">
            <a:spAutoFit/>
          </a:bodyPr>
          <a:lstStyle/>
          <a:p>
            <a:pPr algn="just"/>
            <a:r>
              <a:rPr lang="en-US" sz="1600" b="1" i="1" u="sng" dirty="0">
                <a:solidFill>
                  <a:schemeClr val="accent1">
                    <a:lumMod val="75000"/>
                  </a:schemeClr>
                </a:solidFill>
              </a:rPr>
              <a:t>Library Development Policy</a:t>
            </a:r>
            <a:endParaRPr lang="hr-BA" sz="1600" b="1" i="1" u="sng" dirty="0">
              <a:solidFill>
                <a:schemeClr val="accent1">
                  <a:lumMod val="75000"/>
                </a:schemeClr>
              </a:solidFill>
            </a:endParaRPr>
          </a:p>
          <a:p>
            <a:pPr algn="just"/>
            <a:r>
              <a:rPr lang="en-US" sz="1600" dirty="0">
                <a:solidFill>
                  <a:schemeClr val="accent1">
                    <a:lumMod val="75000"/>
                  </a:schemeClr>
                </a:solidFill>
              </a:rPr>
              <a:t/>
            </a:r>
            <a:br>
              <a:rPr lang="en-US" sz="1600" dirty="0">
                <a:solidFill>
                  <a:schemeClr val="accent1">
                    <a:lumMod val="75000"/>
                  </a:schemeClr>
                </a:solidFill>
              </a:rPr>
            </a:br>
            <a:r>
              <a:rPr lang="en-US" sz="1600" dirty="0">
                <a:solidFill>
                  <a:schemeClr val="accent1">
                    <a:lumMod val="75000"/>
                  </a:schemeClr>
                </a:solidFill>
              </a:rPr>
              <a:t>The primary task of each library is to select, maintain, and provide access to relevant and reputable sources of information. As a result of technological development, libraries increasingly move from "traditional libraries</a:t>
            </a:r>
            <a:r>
              <a:rPr lang="hr-BA" sz="1600" dirty="0">
                <a:solidFill>
                  <a:schemeClr val="accent1">
                    <a:lumMod val="75000"/>
                  </a:schemeClr>
                </a:solidFill>
              </a:rPr>
              <a:t>’’</a:t>
            </a:r>
            <a:r>
              <a:rPr lang="en-US" sz="1600" dirty="0">
                <a:solidFill>
                  <a:schemeClr val="accent1">
                    <a:lumMod val="75000"/>
                  </a:schemeClr>
                </a:solidFill>
              </a:rPr>
              <a:t> t</a:t>
            </a:r>
            <a:r>
              <a:rPr lang="hr-BA" sz="1600" dirty="0">
                <a:solidFill>
                  <a:schemeClr val="accent1">
                    <a:lumMod val="75000"/>
                  </a:schemeClr>
                </a:solidFill>
              </a:rPr>
              <a:t>o</a:t>
            </a:r>
            <a:r>
              <a:rPr lang="en-US" sz="1600" dirty="0">
                <a:solidFill>
                  <a:schemeClr val="accent1">
                    <a:lumMod val="75000"/>
                  </a:schemeClr>
                </a:solidFill>
              </a:rPr>
              <a:t> modern libraries ", which are the center of knowledge, virtual catalogs and information.</a:t>
            </a:r>
            <a:endParaRPr lang="hr-BA" sz="1600" dirty="0">
              <a:solidFill>
                <a:schemeClr val="accent1">
                  <a:lumMod val="75000"/>
                </a:schemeClr>
              </a:solidFill>
            </a:endParaRPr>
          </a:p>
          <a:p>
            <a:pPr algn="just"/>
            <a:r>
              <a:rPr lang="en-US" sz="1600" dirty="0">
                <a:solidFill>
                  <a:schemeClr val="accent1">
                    <a:lumMod val="75000"/>
                  </a:schemeClr>
                </a:solidFill>
              </a:rPr>
              <a:t/>
            </a:r>
            <a:br>
              <a:rPr lang="en-US" sz="1600" dirty="0">
                <a:solidFill>
                  <a:schemeClr val="accent1">
                    <a:lumMod val="75000"/>
                  </a:schemeClr>
                </a:solidFill>
              </a:rPr>
            </a:br>
            <a:r>
              <a:rPr lang="en-US" sz="1600" dirty="0">
                <a:solidFill>
                  <a:schemeClr val="accent1">
                    <a:lumMod val="75000"/>
                  </a:schemeClr>
                </a:solidFill>
              </a:rPr>
              <a:t>As a consequence, the library procurement and maintenance policies are greatly changed and the libraries have to turn their activities in this direction</a:t>
            </a:r>
            <a:r>
              <a:rPr lang="en-US" sz="1600" dirty="0" smtClean="0">
                <a:solidFill>
                  <a:schemeClr val="accent1">
                    <a:lumMod val="75000"/>
                  </a:schemeClr>
                </a:solidFill>
              </a:rPr>
              <a:t>.</a:t>
            </a:r>
            <a:endParaRPr lang="bs-Latn-BA" sz="1600" dirty="0" smtClean="0">
              <a:solidFill>
                <a:schemeClr val="accent1">
                  <a:lumMod val="75000"/>
                </a:schemeClr>
              </a:solidFill>
            </a:endParaRPr>
          </a:p>
          <a:p>
            <a:pPr algn="just"/>
            <a:r>
              <a:rPr lang="en-US" sz="1600" dirty="0">
                <a:solidFill>
                  <a:schemeClr val="accent1">
                    <a:lumMod val="75000"/>
                  </a:schemeClr>
                </a:solidFill>
              </a:rPr>
              <a:t/>
            </a:r>
            <a:br>
              <a:rPr lang="en-US" sz="1600" dirty="0">
                <a:solidFill>
                  <a:schemeClr val="accent1">
                    <a:lumMod val="75000"/>
                  </a:schemeClr>
                </a:solidFill>
              </a:rPr>
            </a:br>
            <a:r>
              <a:rPr lang="bs-Latn-BA" sz="1600" dirty="0" smtClean="0">
                <a:solidFill>
                  <a:schemeClr val="accent1">
                    <a:lumMod val="75000"/>
                  </a:schemeClr>
                </a:solidFill>
              </a:rPr>
              <a:t>Apart from </a:t>
            </a:r>
            <a:r>
              <a:rPr lang="en-US" sz="1600" dirty="0" smtClean="0">
                <a:solidFill>
                  <a:schemeClr val="accent1">
                    <a:lumMod val="75000"/>
                  </a:schemeClr>
                </a:solidFill>
              </a:rPr>
              <a:t>being </a:t>
            </a:r>
            <a:r>
              <a:rPr lang="en-US" sz="1600" dirty="0">
                <a:solidFill>
                  <a:schemeClr val="accent1">
                    <a:lumMod val="75000"/>
                  </a:schemeClr>
                </a:solidFill>
              </a:rPr>
              <a:t>a basic tool for selecting materials to be offered to users in the library, the library's development policy has other functions as well. In addition to describing the libraries’ </a:t>
            </a:r>
            <a:r>
              <a:rPr lang="hr-BA" sz="1600" dirty="0">
                <a:solidFill>
                  <a:schemeClr val="accent1">
                    <a:lumMod val="75000"/>
                  </a:schemeClr>
                </a:solidFill>
              </a:rPr>
              <a:t>collections</a:t>
            </a:r>
            <a:r>
              <a:rPr lang="en-US" sz="1600" dirty="0">
                <a:solidFill>
                  <a:schemeClr val="accent1">
                    <a:lumMod val="75000"/>
                  </a:schemeClr>
                </a:solidFill>
              </a:rPr>
              <a:t>, it also helps to </a:t>
            </a:r>
            <a:r>
              <a:rPr lang="hr-BA" sz="1600" dirty="0">
                <a:solidFill>
                  <a:schemeClr val="accent1">
                    <a:lumMod val="75000"/>
                  </a:schemeClr>
                </a:solidFill>
              </a:rPr>
              <a:t>plan </a:t>
            </a:r>
            <a:r>
              <a:rPr lang="en-US" sz="1600" dirty="0">
                <a:solidFill>
                  <a:schemeClr val="accent1">
                    <a:lumMod val="75000"/>
                  </a:schemeClr>
                </a:solidFill>
              </a:rPr>
              <a:t>library budget, serves as a communication channel within a library, and between libraries and external components, supports joint collection creation, censorship, and collections management activities.</a:t>
            </a:r>
            <a:endParaRPr lang="hr-BA" sz="1600" dirty="0">
              <a:solidFill>
                <a:schemeClr val="accent1">
                  <a:lumMod val="75000"/>
                </a:schemeClr>
              </a:solidFill>
            </a:endParaRPr>
          </a:p>
        </p:txBody>
      </p:sp>
      <p:grpSp>
        <p:nvGrpSpPr>
          <p:cNvPr id="3" name="Group 2">
            <a:extLst>
              <a:ext uri="{FF2B5EF4-FFF2-40B4-BE49-F238E27FC236}">
                <a16:creationId xmlns:a16="http://schemas.microsoft.com/office/drawing/2014/main" id="{DF84F398-07BC-4364-916F-DC8884816062}"/>
              </a:ext>
            </a:extLst>
          </p:cNvPr>
          <p:cNvGrpSpPr/>
          <p:nvPr/>
        </p:nvGrpSpPr>
        <p:grpSpPr>
          <a:xfrm>
            <a:off x="273850" y="120728"/>
            <a:ext cx="8691997" cy="1000268"/>
            <a:chOff x="273850" y="120728"/>
            <a:chExt cx="8691997" cy="1000268"/>
          </a:xfrm>
        </p:grpSpPr>
        <p:grpSp>
          <p:nvGrpSpPr>
            <p:cNvPr id="4" name="Group 3">
              <a:extLst>
                <a:ext uri="{FF2B5EF4-FFF2-40B4-BE49-F238E27FC236}">
                  <a16:creationId xmlns:a16="http://schemas.microsoft.com/office/drawing/2014/main" id="{9924DF14-309B-497A-B955-041AB731BA04}"/>
                </a:ext>
              </a:extLst>
            </p:cNvPr>
            <p:cNvGrpSpPr/>
            <p:nvPr/>
          </p:nvGrpSpPr>
          <p:grpSpPr>
            <a:xfrm>
              <a:off x="7367284" y="120728"/>
              <a:ext cx="1598563" cy="1000268"/>
              <a:chOff x="6372199" y="188640"/>
              <a:chExt cx="2642448" cy="1576332"/>
            </a:xfrm>
          </p:grpSpPr>
          <p:pic>
            <p:nvPicPr>
              <p:cNvPr id="7" name="Picture 6">
                <a:extLst>
                  <a:ext uri="{FF2B5EF4-FFF2-40B4-BE49-F238E27FC236}">
                    <a16:creationId xmlns:a16="http://schemas.microsoft.com/office/drawing/2014/main" id="{98D3CFBA-06F0-4A65-9FF0-B7F5FBF1EE08}"/>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8" name="Picture 7" descr="C:\Users\3\AppData\Local\Microsoft\Windows\INetCache\Content.Outlook\F0AGSQZJ\lnss-logo (2).png">
                <a:extLst>
                  <a:ext uri="{FF2B5EF4-FFF2-40B4-BE49-F238E27FC236}">
                    <a16:creationId xmlns:a16="http://schemas.microsoft.com/office/drawing/2014/main" id="{CC16BAE7-6168-44B7-8933-741ECE22CCFC}"/>
                  </a:ext>
                </a:extLst>
              </p:cNvPr>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5" name="Picture 4">
              <a:extLst>
                <a:ext uri="{FF2B5EF4-FFF2-40B4-BE49-F238E27FC236}">
                  <a16:creationId xmlns:a16="http://schemas.microsoft.com/office/drawing/2014/main" id="{F8D56726-3D3A-499C-A1AA-E8BBD360EED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6" name="TextBox 5">
              <a:extLst>
                <a:ext uri="{FF2B5EF4-FFF2-40B4-BE49-F238E27FC236}">
                  <a16:creationId xmlns:a16="http://schemas.microsoft.com/office/drawing/2014/main" id="{AD849C25-FDCC-466A-BA3C-892F58B53D5E}"/>
                </a:ext>
              </a:extLst>
            </p:cNvPr>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Tree>
    <p:extLst>
      <p:ext uri="{BB962C8B-B14F-4D97-AF65-F5344CB8AC3E}">
        <p14:creationId xmlns:p14="http://schemas.microsoft.com/office/powerpoint/2010/main" val="1728619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ABE9926-4C88-44FF-836F-4B5CF7BFBF87}"/>
              </a:ext>
            </a:extLst>
          </p:cNvPr>
          <p:cNvSpPr/>
          <p:nvPr/>
        </p:nvSpPr>
        <p:spPr>
          <a:xfrm>
            <a:off x="560303" y="1556792"/>
            <a:ext cx="8023394" cy="4524315"/>
          </a:xfrm>
          <a:prstGeom prst="rect">
            <a:avLst/>
          </a:prstGeom>
        </p:spPr>
        <p:txBody>
          <a:bodyPr wrap="square">
            <a:spAutoFit/>
          </a:bodyPr>
          <a:lstStyle/>
          <a:p>
            <a:pPr algn="just"/>
            <a:r>
              <a:rPr lang="en-US" sz="1600" b="1" i="1" u="sng" dirty="0" smtClean="0">
                <a:solidFill>
                  <a:schemeClr val="accent1">
                    <a:lumMod val="75000"/>
                  </a:schemeClr>
                </a:solidFill>
              </a:rPr>
              <a:t>Library Development Policy</a:t>
            </a:r>
          </a:p>
          <a:p>
            <a:pPr algn="just"/>
            <a:r>
              <a:rPr lang="en-US" sz="1600" dirty="0" smtClean="0">
                <a:solidFill>
                  <a:schemeClr val="accent1">
                    <a:lumMod val="75000"/>
                  </a:schemeClr>
                </a:solidFill>
              </a:rPr>
              <a:t/>
            </a:r>
            <a:br>
              <a:rPr lang="en-US" sz="1600" dirty="0" smtClean="0">
                <a:solidFill>
                  <a:schemeClr val="accent1">
                    <a:lumMod val="75000"/>
                  </a:schemeClr>
                </a:solidFill>
              </a:rPr>
            </a:br>
            <a:r>
              <a:rPr lang="en-US" sz="1600" dirty="0" smtClean="0">
                <a:solidFill>
                  <a:schemeClr val="accent1">
                    <a:lumMod val="75000"/>
                  </a:schemeClr>
                </a:solidFill>
              </a:rPr>
              <a:t>The building of a library collection and the enrichment of library materials is the most significant part of the library business, and library operations are conditioned by the library's purchasing policy.</a:t>
            </a:r>
          </a:p>
          <a:p>
            <a:pPr algn="just"/>
            <a:r>
              <a:rPr lang="en-US" sz="1600" dirty="0" smtClean="0">
                <a:solidFill>
                  <a:schemeClr val="accent1">
                    <a:lumMod val="75000"/>
                  </a:schemeClr>
                </a:solidFill>
              </a:rPr>
              <a:t/>
            </a:r>
            <a:br>
              <a:rPr lang="en-US" sz="1600" dirty="0" smtClean="0">
                <a:solidFill>
                  <a:schemeClr val="accent1">
                    <a:lumMod val="75000"/>
                  </a:schemeClr>
                </a:solidFill>
              </a:rPr>
            </a:br>
            <a:r>
              <a:rPr lang="en-US" sz="1600" dirty="0" smtClean="0">
                <a:solidFill>
                  <a:schemeClr val="accent1">
                    <a:lumMod val="75000"/>
                  </a:schemeClr>
                </a:solidFill>
              </a:rPr>
              <a:t>The procurement policy directly links the library mission and its strategic goals, defines the scope of the collection and provides a basis for the future development of library resources. Procurement policy determines the development priorities of the collection, and establishes general principles and practices.</a:t>
            </a:r>
          </a:p>
          <a:p>
            <a:pPr algn="just"/>
            <a:r>
              <a:rPr lang="en-US" sz="1600" dirty="0" smtClean="0">
                <a:solidFill>
                  <a:schemeClr val="accent1">
                    <a:lumMod val="75000"/>
                  </a:schemeClr>
                </a:solidFill>
              </a:rPr>
              <a:t/>
            </a:r>
            <a:br>
              <a:rPr lang="en-US" sz="1600" dirty="0" smtClean="0">
                <a:solidFill>
                  <a:schemeClr val="accent1">
                    <a:lumMod val="75000"/>
                  </a:schemeClr>
                </a:solidFill>
              </a:rPr>
            </a:br>
            <a:r>
              <a:rPr lang="en-US" sz="1600" dirty="0" smtClean="0">
                <a:solidFill>
                  <a:schemeClr val="accent1">
                    <a:lumMod val="75000"/>
                  </a:schemeClr>
                </a:solidFill>
              </a:rPr>
              <a:t>Collection development policy  is a key document that sets standards, principles and criteria for long-term development </a:t>
            </a:r>
            <a:r>
              <a:rPr lang="bs-Latn-BA" sz="1600" dirty="0" smtClean="0">
                <a:solidFill>
                  <a:schemeClr val="accent1">
                    <a:lumMod val="75000"/>
                  </a:schemeClr>
                </a:solidFill>
              </a:rPr>
              <a:t>of</a:t>
            </a:r>
            <a:r>
              <a:rPr lang="en-US" sz="1600" dirty="0" smtClean="0">
                <a:solidFill>
                  <a:schemeClr val="accent1">
                    <a:lumMod val="75000"/>
                  </a:schemeClr>
                </a:solidFill>
              </a:rPr>
              <a:t> library collection for all forms and ways of enriching the library collection. The first element of a collection development policy </a:t>
            </a:r>
            <a:r>
              <a:rPr lang="bs-Latn-BA" sz="1600" dirty="0" smtClean="0">
                <a:solidFill>
                  <a:schemeClr val="accent1">
                    <a:lumMod val="75000"/>
                  </a:schemeClr>
                </a:solidFill>
              </a:rPr>
              <a:t>is </a:t>
            </a:r>
            <a:r>
              <a:rPr lang="en-US" sz="1600" dirty="0" smtClean="0">
                <a:solidFill>
                  <a:schemeClr val="accent1">
                    <a:lumMod val="75000"/>
                  </a:schemeClr>
                </a:solidFill>
              </a:rPr>
              <a:t>a mission statement of the library, the purpose of this policy and the audience to whom it is addressed. It should also include brief statements about the community or user groups</a:t>
            </a:r>
            <a:r>
              <a:rPr lang="bs-Latn-BA" sz="1600" dirty="0" smtClean="0">
                <a:solidFill>
                  <a:schemeClr val="accent1">
                    <a:lumMod val="75000"/>
                  </a:schemeClr>
                </a:solidFill>
              </a:rPr>
              <a:t>,</a:t>
            </a:r>
            <a:r>
              <a:rPr lang="en-US" sz="1600" dirty="0" smtClean="0">
                <a:solidFill>
                  <a:schemeClr val="accent1">
                    <a:lumMod val="75000"/>
                  </a:schemeClr>
                </a:solidFill>
              </a:rPr>
              <a:t> description of the types of programs the</a:t>
            </a:r>
            <a:r>
              <a:rPr lang="bs-Latn-BA" sz="1600" dirty="0" smtClean="0">
                <a:solidFill>
                  <a:schemeClr val="accent1">
                    <a:lumMod val="75000"/>
                  </a:schemeClr>
                </a:solidFill>
              </a:rPr>
              <a:t> </a:t>
            </a:r>
            <a:r>
              <a:rPr lang="en-US" sz="1600" dirty="0" smtClean="0">
                <a:solidFill>
                  <a:schemeClr val="accent1">
                    <a:lumMod val="75000"/>
                  </a:schemeClr>
                </a:solidFill>
              </a:rPr>
              <a:t>library collection serves</a:t>
            </a:r>
            <a:r>
              <a:rPr lang="bs-Latn-BA" sz="1600" dirty="0" smtClean="0">
                <a:solidFill>
                  <a:schemeClr val="accent1">
                    <a:lumMod val="75000"/>
                  </a:schemeClr>
                </a:solidFill>
              </a:rPr>
              <a:t>,</a:t>
            </a:r>
            <a:r>
              <a:rPr lang="en-US" sz="1600" dirty="0" smtClean="0">
                <a:solidFill>
                  <a:schemeClr val="accent1">
                    <a:lumMod val="75000"/>
                  </a:schemeClr>
                </a:solidFill>
              </a:rPr>
              <a:t> the size of the collection</a:t>
            </a:r>
            <a:r>
              <a:rPr lang="bs-Latn-BA" sz="1600" dirty="0" smtClean="0">
                <a:solidFill>
                  <a:schemeClr val="accent1">
                    <a:lumMod val="75000"/>
                  </a:schemeClr>
                </a:solidFill>
              </a:rPr>
              <a:t>, </a:t>
            </a:r>
            <a:r>
              <a:rPr lang="en-US" sz="1600" dirty="0" smtClean="0">
                <a:solidFill>
                  <a:schemeClr val="accent1">
                    <a:lumMod val="75000"/>
                  </a:schemeClr>
                </a:solidFill>
              </a:rPr>
              <a:t>a detailed budgetary overview and any formal</a:t>
            </a:r>
            <a:r>
              <a:rPr lang="bs-Latn-BA" sz="1600" dirty="0" smtClean="0">
                <a:solidFill>
                  <a:schemeClr val="accent1">
                    <a:lumMod val="75000"/>
                  </a:schemeClr>
                </a:solidFill>
              </a:rPr>
              <a:t> </a:t>
            </a:r>
            <a:r>
              <a:rPr lang="en-US" sz="1600" dirty="0" smtClean="0">
                <a:solidFill>
                  <a:schemeClr val="accent1">
                    <a:lumMod val="75000"/>
                  </a:schemeClr>
                </a:solidFill>
              </a:rPr>
              <a:t>or informal cooperative agreements that affect the collection policy or practice</a:t>
            </a:r>
            <a:r>
              <a:rPr lang="bs-Latn-BA" sz="1600" dirty="0" smtClean="0">
                <a:solidFill>
                  <a:schemeClr val="accent1">
                    <a:lumMod val="75000"/>
                  </a:schemeClr>
                </a:solidFill>
              </a:rPr>
              <a:t>.</a:t>
            </a:r>
            <a:r>
              <a:rPr lang="bs-Latn-BA" sz="1600" dirty="0" smtClean="0"/>
              <a:t> </a:t>
            </a:r>
            <a:endParaRPr lang="en-US" sz="1600" dirty="0" smtClean="0"/>
          </a:p>
        </p:txBody>
      </p:sp>
      <p:grpSp>
        <p:nvGrpSpPr>
          <p:cNvPr id="3" name="Group 2">
            <a:extLst>
              <a:ext uri="{FF2B5EF4-FFF2-40B4-BE49-F238E27FC236}">
                <a16:creationId xmlns:a16="http://schemas.microsoft.com/office/drawing/2014/main" id="{DF84F398-07BC-4364-916F-DC8884816062}"/>
              </a:ext>
            </a:extLst>
          </p:cNvPr>
          <p:cNvGrpSpPr/>
          <p:nvPr/>
        </p:nvGrpSpPr>
        <p:grpSpPr>
          <a:xfrm>
            <a:off x="273850" y="120728"/>
            <a:ext cx="8691997" cy="1000268"/>
            <a:chOff x="273850" y="120728"/>
            <a:chExt cx="8691997" cy="1000268"/>
          </a:xfrm>
        </p:grpSpPr>
        <p:grpSp>
          <p:nvGrpSpPr>
            <p:cNvPr id="4" name="Group 3">
              <a:extLst>
                <a:ext uri="{FF2B5EF4-FFF2-40B4-BE49-F238E27FC236}">
                  <a16:creationId xmlns:a16="http://schemas.microsoft.com/office/drawing/2014/main" id="{9924DF14-309B-497A-B955-041AB731BA04}"/>
                </a:ext>
              </a:extLst>
            </p:cNvPr>
            <p:cNvGrpSpPr/>
            <p:nvPr/>
          </p:nvGrpSpPr>
          <p:grpSpPr>
            <a:xfrm>
              <a:off x="7367284" y="120728"/>
              <a:ext cx="1598563" cy="1000268"/>
              <a:chOff x="6372199" y="188640"/>
              <a:chExt cx="2642448" cy="1576332"/>
            </a:xfrm>
          </p:grpSpPr>
          <p:pic>
            <p:nvPicPr>
              <p:cNvPr id="7" name="Picture 6">
                <a:extLst>
                  <a:ext uri="{FF2B5EF4-FFF2-40B4-BE49-F238E27FC236}">
                    <a16:creationId xmlns:a16="http://schemas.microsoft.com/office/drawing/2014/main" id="{98D3CFBA-06F0-4A65-9FF0-B7F5FBF1EE08}"/>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8" name="Picture 7" descr="C:\Users\3\AppData\Local\Microsoft\Windows\INetCache\Content.Outlook\F0AGSQZJ\lnss-logo (2).png">
                <a:extLst>
                  <a:ext uri="{FF2B5EF4-FFF2-40B4-BE49-F238E27FC236}">
                    <a16:creationId xmlns:a16="http://schemas.microsoft.com/office/drawing/2014/main" id="{CC16BAE7-6168-44B7-8933-741ECE22CCFC}"/>
                  </a:ext>
                </a:extLst>
              </p:cNvPr>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5" name="Picture 4">
              <a:extLst>
                <a:ext uri="{FF2B5EF4-FFF2-40B4-BE49-F238E27FC236}">
                  <a16:creationId xmlns:a16="http://schemas.microsoft.com/office/drawing/2014/main" id="{F8D56726-3D3A-499C-A1AA-E8BBD360EED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6" name="TextBox 5">
              <a:extLst>
                <a:ext uri="{FF2B5EF4-FFF2-40B4-BE49-F238E27FC236}">
                  <a16:creationId xmlns:a16="http://schemas.microsoft.com/office/drawing/2014/main" id="{AD849C25-FDCC-466A-BA3C-892F58B53D5E}"/>
                </a:ext>
              </a:extLst>
            </p:cNvPr>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Tree>
    <p:extLst>
      <p:ext uri="{BB962C8B-B14F-4D97-AF65-F5344CB8AC3E}">
        <p14:creationId xmlns:p14="http://schemas.microsoft.com/office/powerpoint/2010/main" val="1145080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8721" y="2060848"/>
            <a:ext cx="7326557" cy="2062103"/>
          </a:xfrm>
          <a:prstGeom prst="rect">
            <a:avLst/>
          </a:prstGeom>
        </p:spPr>
        <p:txBody>
          <a:bodyPr wrap="square">
            <a:spAutoFit/>
          </a:bodyPr>
          <a:lstStyle/>
          <a:p>
            <a:pPr algn="just"/>
            <a:r>
              <a:rPr lang="bs-Latn-BA" sz="1600" b="1" i="1" u="sng" dirty="0" smtClean="0">
                <a:solidFill>
                  <a:schemeClr val="accent1">
                    <a:lumMod val="75000"/>
                  </a:schemeClr>
                </a:solidFill>
              </a:rPr>
              <a:t>Library mission</a:t>
            </a:r>
            <a:endParaRPr lang="en-US" sz="1600" b="1" i="1" u="sng" dirty="0">
              <a:solidFill>
                <a:schemeClr val="accent1">
                  <a:lumMod val="75000"/>
                </a:schemeClr>
              </a:solidFill>
            </a:endParaRPr>
          </a:p>
          <a:p>
            <a:pPr algn="just"/>
            <a:endParaRPr lang="en-US" sz="1600" dirty="0">
              <a:solidFill>
                <a:schemeClr val="accent1">
                  <a:lumMod val="75000"/>
                </a:schemeClr>
              </a:solidFill>
            </a:endParaRPr>
          </a:p>
          <a:p>
            <a:pPr algn="just"/>
            <a:r>
              <a:rPr lang="en-US" sz="1600" dirty="0">
                <a:solidFill>
                  <a:schemeClr val="accent1">
                    <a:lumMod val="75000"/>
                  </a:schemeClr>
                </a:solidFill>
              </a:rPr>
              <a:t>Cantonal and University Library in Bihac is cultural and information center of </a:t>
            </a:r>
            <a:r>
              <a:rPr lang="bs-Latn-BA" sz="1600" dirty="0">
                <a:solidFill>
                  <a:schemeClr val="accent1">
                    <a:lumMod val="75000"/>
                  </a:schemeClr>
                </a:solidFill>
              </a:rPr>
              <a:t>city of </a:t>
            </a:r>
            <a:r>
              <a:rPr lang="en-US" sz="1600" dirty="0">
                <a:solidFill>
                  <a:schemeClr val="accent1">
                    <a:lumMod val="75000"/>
                  </a:schemeClr>
                </a:solidFill>
              </a:rPr>
              <a:t>Bihac and the Una-Sana Canton. The basic mission of the library is to ensure access to knowledge, information and cultural programs for educational, professional and scientific work</a:t>
            </a:r>
            <a:r>
              <a:rPr lang="bs-Latn-BA" sz="1600" dirty="0">
                <a:solidFill>
                  <a:schemeClr val="accent1">
                    <a:lumMod val="75000"/>
                  </a:schemeClr>
                </a:solidFill>
              </a:rPr>
              <a:t> and</a:t>
            </a:r>
            <a:r>
              <a:rPr lang="en-US" sz="1600" dirty="0">
                <a:solidFill>
                  <a:schemeClr val="accent1">
                    <a:lumMod val="75000"/>
                  </a:schemeClr>
                </a:solidFill>
              </a:rPr>
              <a:t> lifelong learning</a:t>
            </a:r>
            <a:r>
              <a:rPr lang="bs-Latn-BA" sz="1600" dirty="0">
                <a:solidFill>
                  <a:schemeClr val="accent1">
                    <a:lumMod val="75000"/>
                  </a:schemeClr>
                </a:solidFill>
              </a:rPr>
              <a:t>.</a:t>
            </a:r>
            <a:r>
              <a:rPr lang="en-US" sz="1600" dirty="0">
                <a:solidFill>
                  <a:schemeClr val="accent1">
                    <a:lumMod val="75000"/>
                  </a:schemeClr>
                </a:solidFill>
              </a:rPr>
              <a:t> Library services are based on the principle of equality of access for all, regardless of age, race, sex, religion, nationality, language or social status</a:t>
            </a:r>
            <a:r>
              <a:rPr lang="en-US" sz="1600" dirty="0"/>
              <a:t>. </a:t>
            </a:r>
          </a:p>
        </p:txBody>
      </p:sp>
      <p:grpSp>
        <p:nvGrpSpPr>
          <p:cNvPr id="4" name="Group 3">
            <a:extLst>
              <a:ext uri="{FF2B5EF4-FFF2-40B4-BE49-F238E27FC236}">
                <a16:creationId xmlns:a16="http://schemas.microsoft.com/office/drawing/2014/main" id="{7894CBAF-C617-4C01-95DD-AFB6BCB64015}"/>
              </a:ext>
            </a:extLst>
          </p:cNvPr>
          <p:cNvGrpSpPr/>
          <p:nvPr/>
        </p:nvGrpSpPr>
        <p:grpSpPr>
          <a:xfrm>
            <a:off x="273850" y="120728"/>
            <a:ext cx="8691997" cy="1000268"/>
            <a:chOff x="273850" y="120728"/>
            <a:chExt cx="8691997" cy="1000268"/>
          </a:xfrm>
        </p:grpSpPr>
        <p:grpSp>
          <p:nvGrpSpPr>
            <p:cNvPr id="5" name="Group 4">
              <a:extLst>
                <a:ext uri="{FF2B5EF4-FFF2-40B4-BE49-F238E27FC236}">
                  <a16:creationId xmlns:a16="http://schemas.microsoft.com/office/drawing/2014/main" id="{B2BA0996-3903-464F-A2DA-EC6D68C19F6F}"/>
                </a:ext>
              </a:extLst>
            </p:cNvPr>
            <p:cNvGrpSpPr/>
            <p:nvPr/>
          </p:nvGrpSpPr>
          <p:grpSpPr>
            <a:xfrm>
              <a:off x="7367284" y="120728"/>
              <a:ext cx="1598563" cy="1000268"/>
              <a:chOff x="6372199" y="188640"/>
              <a:chExt cx="2642448" cy="1576332"/>
            </a:xfrm>
          </p:grpSpPr>
          <p:pic>
            <p:nvPicPr>
              <p:cNvPr id="8" name="Picture 7">
                <a:extLst>
                  <a:ext uri="{FF2B5EF4-FFF2-40B4-BE49-F238E27FC236}">
                    <a16:creationId xmlns:a16="http://schemas.microsoft.com/office/drawing/2014/main" id="{63369E37-D98B-4145-92FB-20BDCB4AB613}"/>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9" name="Picture 8" descr="C:\Users\3\AppData\Local\Microsoft\Windows\INetCache\Content.Outlook\F0AGSQZJ\lnss-logo (2).png">
                <a:extLst>
                  <a:ext uri="{FF2B5EF4-FFF2-40B4-BE49-F238E27FC236}">
                    <a16:creationId xmlns:a16="http://schemas.microsoft.com/office/drawing/2014/main" id="{B445A667-D72D-453B-A014-538233C6B4D7}"/>
                  </a:ext>
                </a:extLst>
              </p:cNvPr>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6" name="Picture 5">
              <a:extLst>
                <a:ext uri="{FF2B5EF4-FFF2-40B4-BE49-F238E27FC236}">
                  <a16:creationId xmlns:a16="http://schemas.microsoft.com/office/drawing/2014/main" id="{B45572C1-CEFE-465C-B6AE-9D345A0BBFC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7" name="TextBox 6">
              <a:extLst>
                <a:ext uri="{FF2B5EF4-FFF2-40B4-BE49-F238E27FC236}">
                  <a16:creationId xmlns:a16="http://schemas.microsoft.com/office/drawing/2014/main" id="{E4408CBF-5F9B-41C2-A52A-D8BA8943AA64}"/>
                </a:ext>
              </a:extLst>
            </p:cNvPr>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Tree>
    <p:extLst>
      <p:ext uri="{BB962C8B-B14F-4D97-AF65-F5344CB8AC3E}">
        <p14:creationId xmlns:p14="http://schemas.microsoft.com/office/powerpoint/2010/main" val="3204978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0710" y="2060848"/>
            <a:ext cx="7071375" cy="2831544"/>
          </a:xfrm>
          <a:prstGeom prst="rect">
            <a:avLst/>
          </a:prstGeom>
        </p:spPr>
        <p:txBody>
          <a:bodyPr wrap="square">
            <a:spAutoFit/>
          </a:bodyPr>
          <a:lstStyle/>
          <a:p>
            <a:r>
              <a:rPr lang="bs-Latn-BA" sz="1600" b="1" i="1" u="sng" dirty="0" smtClean="0">
                <a:solidFill>
                  <a:schemeClr val="accent1">
                    <a:lumMod val="75000"/>
                  </a:schemeClr>
                </a:solidFill>
              </a:rPr>
              <a:t>Library vision</a:t>
            </a:r>
            <a:endParaRPr lang="en-US" sz="1600" b="1" i="1" u="sng" dirty="0">
              <a:solidFill>
                <a:schemeClr val="accent1">
                  <a:lumMod val="75000"/>
                </a:schemeClr>
              </a:solidFill>
            </a:endParaRPr>
          </a:p>
          <a:p>
            <a:pPr algn="just"/>
            <a:r>
              <a:rPr lang="en-US" sz="1600" b="1" dirty="0">
                <a:solidFill>
                  <a:schemeClr val="accent1">
                    <a:lumMod val="75000"/>
                  </a:schemeClr>
                </a:solidFill>
              </a:rPr>
              <a:t> </a:t>
            </a:r>
            <a:endParaRPr lang="en-US" sz="1600" dirty="0">
              <a:solidFill>
                <a:schemeClr val="accent1">
                  <a:lumMod val="75000"/>
                </a:schemeClr>
              </a:solidFill>
            </a:endParaRPr>
          </a:p>
          <a:p>
            <a:pPr marL="285750" lvl="0" indent="-285750" algn="just">
              <a:buFontTx/>
              <a:buChar char="-"/>
            </a:pPr>
            <a:r>
              <a:rPr lang="en-US" sz="1600" dirty="0">
                <a:solidFill>
                  <a:schemeClr val="accent1">
                    <a:lumMod val="75000"/>
                  </a:schemeClr>
                </a:solidFill>
              </a:rPr>
              <a:t>To be </a:t>
            </a:r>
            <a:r>
              <a:rPr lang="bs-Latn-BA" sz="1600" dirty="0">
                <a:solidFill>
                  <a:schemeClr val="accent1">
                    <a:lumMod val="75000"/>
                  </a:schemeClr>
                </a:solidFill>
              </a:rPr>
              <a:t>well-</a:t>
            </a:r>
            <a:r>
              <a:rPr lang="en-US" sz="1600" dirty="0">
                <a:solidFill>
                  <a:schemeClr val="accent1">
                    <a:lumMod val="75000"/>
                  </a:schemeClr>
                </a:solidFill>
              </a:rPr>
              <a:t>known cultural center of the city of Bihac and the Una-Sana Canton </a:t>
            </a:r>
            <a:endParaRPr lang="bs-Latn-BA" sz="1600" dirty="0">
              <a:solidFill>
                <a:schemeClr val="accent1">
                  <a:lumMod val="75000"/>
                </a:schemeClr>
              </a:solidFill>
            </a:endParaRPr>
          </a:p>
          <a:p>
            <a:pPr marL="285750" lvl="0" indent="-285750" algn="just">
              <a:buFontTx/>
              <a:buChar char="-"/>
            </a:pPr>
            <a:r>
              <a:rPr lang="bs-Latn-BA" sz="1600" dirty="0">
                <a:solidFill>
                  <a:schemeClr val="accent1">
                    <a:lumMod val="75000"/>
                  </a:schemeClr>
                </a:solidFill>
              </a:rPr>
              <a:t>T</a:t>
            </a:r>
            <a:r>
              <a:rPr lang="en-US" sz="1600" dirty="0">
                <a:solidFill>
                  <a:schemeClr val="accent1">
                    <a:lumMod val="75000"/>
                  </a:schemeClr>
                </a:solidFill>
              </a:rPr>
              <a:t>o be an attractive place to study, work</a:t>
            </a:r>
            <a:r>
              <a:rPr lang="bs-Latn-BA" sz="1600" dirty="0">
                <a:solidFill>
                  <a:schemeClr val="accent1">
                    <a:lumMod val="75000"/>
                  </a:schemeClr>
                </a:solidFill>
              </a:rPr>
              <a:t> and</a:t>
            </a:r>
            <a:r>
              <a:rPr lang="en-US" sz="1600" dirty="0">
                <a:solidFill>
                  <a:schemeClr val="accent1">
                    <a:lumMod val="75000"/>
                  </a:schemeClr>
                </a:solidFill>
              </a:rPr>
              <a:t> play</a:t>
            </a:r>
            <a:endParaRPr lang="bs-Latn-BA" sz="1600" dirty="0">
              <a:solidFill>
                <a:schemeClr val="accent1">
                  <a:lumMod val="75000"/>
                </a:schemeClr>
              </a:solidFill>
            </a:endParaRPr>
          </a:p>
          <a:p>
            <a:pPr marL="285750" indent="-285750" algn="just">
              <a:buFontTx/>
              <a:buChar char="-"/>
            </a:pPr>
            <a:r>
              <a:rPr lang="bs-Latn-BA" sz="1600" dirty="0">
                <a:solidFill>
                  <a:schemeClr val="accent1">
                    <a:lumMod val="75000"/>
                  </a:schemeClr>
                </a:solidFill>
              </a:rPr>
              <a:t>T</a:t>
            </a:r>
            <a:r>
              <a:rPr lang="en-US" sz="1600" dirty="0">
                <a:solidFill>
                  <a:schemeClr val="accent1">
                    <a:lumMod val="75000"/>
                  </a:schemeClr>
                </a:solidFill>
              </a:rPr>
              <a:t>o support the education of users of all ages, and to promote literacy and creative work</a:t>
            </a:r>
            <a:endParaRPr lang="bs-Latn-BA" sz="1600" dirty="0">
              <a:solidFill>
                <a:schemeClr val="accent1">
                  <a:lumMod val="75000"/>
                </a:schemeClr>
              </a:solidFill>
            </a:endParaRPr>
          </a:p>
          <a:p>
            <a:pPr marL="285750" indent="-285750" algn="just">
              <a:buFontTx/>
              <a:buChar char="-"/>
            </a:pPr>
            <a:r>
              <a:rPr lang="bs-Latn-BA" sz="1600" dirty="0">
                <a:solidFill>
                  <a:schemeClr val="accent1">
                    <a:lumMod val="75000"/>
                  </a:schemeClr>
                </a:solidFill>
              </a:rPr>
              <a:t>T</a:t>
            </a:r>
            <a:r>
              <a:rPr lang="en-US" sz="1600" dirty="0">
                <a:solidFill>
                  <a:schemeClr val="accent1">
                    <a:lumMod val="75000"/>
                  </a:schemeClr>
                </a:solidFill>
              </a:rPr>
              <a:t>o design and offer services </a:t>
            </a:r>
            <a:r>
              <a:rPr lang="bs-Latn-BA" sz="1600" dirty="0">
                <a:solidFill>
                  <a:schemeClr val="accent1">
                    <a:lumMod val="75000"/>
                  </a:schemeClr>
                </a:solidFill>
              </a:rPr>
              <a:t>to</a:t>
            </a:r>
            <a:r>
              <a:rPr lang="en-US" sz="1600" dirty="0">
                <a:solidFill>
                  <a:schemeClr val="accent1">
                    <a:lumMod val="75000"/>
                  </a:schemeClr>
                </a:solidFill>
              </a:rPr>
              <a:t> those </a:t>
            </a:r>
            <a:r>
              <a:rPr lang="bs-Latn-BA" sz="1600" dirty="0">
                <a:solidFill>
                  <a:schemeClr val="accent1">
                    <a:lumMod val="75000"/>
                  </a:schemeClr>
                </a:solidFill>
              </a:rPr>
              <a:t>users</a:t>
            </a:r>
            <a:r>
              <a:rPr lang="en-US" sz="1600" dirty="0">
                <a:solidFill>
                  <a:schemeClr val="accent1">
                    <a:lumMod val="75000"/>
                  </a:schemeClr>
                </a:solidFill>
              </a:rPr>
              <a:t> who are not able to come to the library </a:t>
            </a:r>
            <a:r>
              <a:rPr lang="bs-Latn-BA" sz="1600" dirty="0">
                <a:solidFill>
                  <a:schemeClr val="accent1">
                    <a:lumMod val="75000"/>
                  </a:schemeClr>
                </a:solidFill>
              </a:rPr>
              <a:t>(via bookmobile)</a:t>
            </a:r>
          </a:p>
          <a:p>
            <a:pPr marL="285750" indent="-285750" algn="just">
              <a:buFontTx/>
              <a:buChar char="-"/>
            </a:pPr>
            <a:r>
              <a:rPr lang="bs-Latn-BA" sz="1600" dirty="0">
                <a:solidFill>
                  <a:schemeClr val="accent1">
                    <a:lumMod val="75000"/>
                  </a:schemeClr>
                </a:solidFill>
              </a:rPr>
              <a:t>To </a:t>
            </a:r>
            <a:r>
              <a:rPr lang="en-US" sz="1600" dirty="0">
                <a:solidFill>
                  <a:schemeClr val="accent1">
                    <a:lumMod val="75000"/>
                  </a:schemeClr>
                </a:solidFill>
              </a:rPr>
              <a:t>build quality and diverse collection</a:t>
            </a:r>
            <a:r>
              <a:rPr lang="bs-Latn-BA" sz="1600" dirty="0">
                <a:solidFill>
                  <a:schemeClr val="accent1">
                    <a:lumMod val="75000"/>
                  </a:schemeClr>
                </a:solidFill>
              </a:rPr>
              <a:t>s</a:t>
            </a:r>
            <a:r>
              <a:rPr lang="en-US" sz="1600" dirty="0">
                <a:solidFill>
                  <a:schemeClr val="accent1">
                    <a:lumMod val="75000"/>
                  </a:schemeClr>
                </a:solidFill>
              </a:rPr>
              <a:t> of materials</a:t>
            </a:r>
            <a:r>
              <a:rPr lang="bs-Latn-BA" sz="1600" dirty="0">
                <a:solidFill>
                  <a:schemeClr val="accent1">
                    <a:lumMod val="75000"/>
                  </a:schemeClr>
                </a:solidFill>
              </a:rPr>
              <a:t>/publications</a:t>
            </a:r>
            <a:r>
              <a:rPr lang="en-US" sz="1600" dirty="0">
                <a:solidFill>
                  <a:schemeClr val="accent1">
                    <a:lumMod val="75000"/>
                  </a:schemeClr>
                </a:solidFill>
              </a:rPr>
              <a:t> </a:t>
            </a:r>
            <a:endParaRPr lang="bs-Latn-BA" sz="1600" dirty="0">
              <a:solidFill>
                <a:schemeClr val="accent1">
                  <a:lumMod val="75000"/>
                </a:schemeClr>
              </a:solidFill>
            </a:endParaRPr>
          </a:p>
          <a:p>
            <a:pPr marL="285750" lvl="0" indent="-285750" algn="just">
              <a:buFontTx/>
              <a:buChar char="-"/>
            </a:pPr>
            <a:r>
              <a:rPr lang="bs-Latn-BA" sz="1600" dirty="0">
                <a:solidFill>
                  <a:schemeClr val="accent1">
                    <a:lumMod val="75000"/>
                  </a:schemeClr>
                </a:solidFill>
              </a:rPr>
              <a:t>T</a:t>
            </a:r>
            <a:r>
              <a:rPr lang="en-US" sz="1600" dirty="0">
                <a:solidFill>
                  <a:schemeClr val="accent1">
                    <a:lumMod val="75000"/>
                  </a:schemeClr>
                </a:solidFill>
              </a:rPr>
              <a:t>o contribute to the development of librarianship and library science</a:t>
            </a:r>
            <a:r>
              <a:rPr lang="bs-Latn-BA" sz="1600" dirty="0">
                <a:solidFill>
                  <a:schemeClr val="accent1">
                    <a:lumMod val="75000"/>
                  </a:schemeClr>
                </a:solidFill>
              </a:rPr>
              <a:t> in general</a:t>
            </a:r>
          </a:p>
          <a:p>
            <a:pPr marL="285750" lvl="0" indent="-285750" algn="just">
              <a:buFontTx/>
              <a:buChar char="-"/>
            </a:pPr>
            <a:r>
              <a:rPr lang="bs-Latn-BA" sz="1600" dirty="0">
                <a:solidFill>
                  <a:schemeClr val="accent1">
                    <a:lumMod val="75000"/>
                  </a:schemeClr>
                </a:solidFill>
              </a:rPr>
              <a:t>To increase the number of users and services</a:t>
            </a:r>
            <a:endParaRPr lang="en-US" sz="1600" dirty="0">
              <a:solidFill>
                <a:schemeClr val="accent1">
                  <a:lumMod val="75000"/>
                </a:schemeClr>
              </a:solidFill>
            </a:endParaRPr>
          </a:p>
        </p:txBody>
      </p:sp>
      <p:grpSp>
        <p:nvGrpSpPr>
          <p:cNvPr id="4" name="Group 3"/>
          <p:cNvGrpSpPr/>
          <p:nvPr/>
        </p:nvGrpSpPr>
        <p:grpSpPr>
          <a:xfrm>
            <a:off x="273850" y="120728"/>
            <a:ext cx="8691997" cy="1000268"/>
            <a:chOff x="273850" y="120728"/>
            <a:chExt cx="8691997" cy="1000268"/>
          </a:xfrm>
        </p:grpSpPr>
        <p:grpSp>
          <p:nvGrpSpPr>
            <p:cNvPr id="5" name="Group 4"/>
            <p:cNvGrpSpPr/>
            <p:nvPr/>
          </p:nvGrpSpPr>
          <p:grpSpPr>
            <a:xfrm>
              <a:off x="7367284" y="120728"/>
              <a:ext cx="1598563" cy="1000268"/>
              <a:chOff x="6372199" y="188640"/>
              <a:chExt cx="2642448" cy="1576332"/>
            </a:xfrm>
          </p:grpSpPr>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9" name="Picture 8" descr="C:\Users\3\AppData\Local\Microsoft\Windows\INetCache\Content.Outlook\F0AGSQZJ\lnss-logo (2).png"/>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7" name="TextBox 6"/>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Tree>
    <p:extLst>
      <p:ext uri="{BB962C8B-B14F-4D97-AF65-F5344CB8AC3E}">
        <p14:creationId xmlns:p14="http://schemas.microsoft.com/office/powerpoint/2010/main" val="2139138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1896" y="1556792"/>
            <a:ext cx="7703904" cy="4278094"/>
          </a:xfrm>
          <a:prstGeom prst="rect">
            <a:avLst/>
          </a:prstGeom>
        </p:spPr>
        <p:txBody>
          <a:bodyPr wrap="square">
            <a:spAutoFit/>
          </a:bodyPr>
          <a:lstStyle/>
          <a:p>
            <a:pPr algn="just"/>
            <a:r>
              <a:rPr lang="en-US" sz="1600" b="1" i="1" u="sng" dirty="0" smtClean="0">
                <a:solidFill>
                  <a:schemeClr val="accent1">
                    <a:lumMod val="75000"/>
                  </a:schemeClr>
                </a:solidFill>
              </a:rPr>
              <a:t>Creating  library collections</a:t>
            </a:r>
          </a:p>
          <a:p>
            <a:pPr algn="just"/>
            <a:r>
              <a:rPr lang="en-US" sz="1600" dirty="0" smtClean="0">
                <a:solidFill>
                  <a:schemeClr val="accent1">
                    <a:lumMod val="75000"/>
                  </a:schemeClr>
                </a:solidFill>
              </a:rPr>
              <a:t/>
            </a:r>
            <a:br>
              <a:rPr lang="en-US" sz="1600" dirty="0" smtClean="0">
                <a:solidFill>
                  <a:schemeClr val="accent1">
                    <a:lumMod val="75000"/>
                  </a:schemeClr>
                </a:solidFill>
              </a:rPr>
            </a:br>
            <a:r>
              <a:rPr lang="en-US" sz="1600" dirty="0" smtClean="0">
                <a:solidFill>
                  <a:schemeClr val="accent1">
                    <a:lumMod val="75000"/>
                  </a:schemeClr>
                </a:solidFill>
              </a:rPr>
              <a:t>Library materials are organized in library collections. The library collections </a:t>
            </a:r>
            <a:r>
              <a:rPr lang="bs-Latn-BA" sz="1600" dirty="0" smtClean="0">
                <a:solidFill>
                  <a:schemeClr val="accent1">
                    <a:lumMod val="75000"/>
                  </a:schemeClr>
                </a:solidFill>
              </a:rPr>
              <a:t>may vary </a:t>
            </a:r>
            <a:r>
              <a:rPr lang="en-US" sz="1600" dirty="0" smtClean="0">
                <a:solidFill>
                  <a:schemeClr val="accent1">
                    <a:lumMod val="75000"/>
                  </a:schemeClr>
                </a:solidFill>
              </a:rPr>
              <a:t>due to the size and the type of material they consist of.</a:t>
            </a:r>
          </a:p>
          <a:p>
            <a:pPr algn="just"/>
            <a:r>
              <a:rPr lang="en-US" sz="1600" dirty="0" smtClean="0">
                <a:solidFill>
                  <a:schemeClr val="accent1">
                    <a:lumMod val="75000"/>
                  </a:schemeClr>
                </a:solidFill>
              </a:rPr>
              <a:t/>
            </a:r>
            <a:br>
              <a:rPr lang="en-US" sz="1600" dirty="0" smtClean="0">
                <a:solidFill>
                  <a:schemeClr val="accent1">
                    <a:lumMod val="75000"/>
                  </a:schemeClr>
                </a:solidFill>
              </a:rPr>
            </a:br>
            <a:r>
              <a:rPr lang="en-US" sz="1600" dirty="0" smtClean="0">
                <a:solidFill>
                  <a:schemeClr val="accent1">
                    <a:lumMod val="75000"/>
                  </a:schemeClr>
                </a:solidFill>
              </a:rPr>
              <a:t>With the emergence of new media, the library collection is enriched with new types of materials. Because of its versatility, the library collection is continually supplemented with new materials. Since the library collects a variety of materials, the library collections are divided into certain ‘‘groups‘‘</a:t>
            </a:r>
          </a:p>
          <a:p>
            <a:pPr algn="just"/>
            <a:r>
              <a:rPr lang="en-US" sz="1600" dirty="0" smtClean="0">
                <a:solidFill>
                  <a:schemeClr val="accent1">
                    <a:lumMod val="75000"/>
                  </a:schemeClr>
                </a:solidFill>
              </a:rPr>
              <a:t/>
            </a:r>
            <a:br>
              <a:rPr lang="en-US" sz="1600" dirty="0" smtClean="0">
                <a:solidFill>
                  <a:schemeClr val="accent1">
                    <a:lumMod val="75000"/>
                  </a:schemeClr>
                </a:solidFill>
              </a:rPr>
            </a:br>
            <a:r>
              <a:rPr lang="en-US" sz="1600" dirty="0" smtClean="0">
                <a:solidFill>
                  <a:schemeClr val="accent1">
                    <a:lumMod val="75000"/>
                  </a:schemeClr>
                </a:solidFill>
              </a:rPr>
              <a:t>In smaller libraries, the library collections are commonly divided into two main collections: a collection of books and a collection of periodicals (magazines and newspapers). Other collections are also often created. These collections within are separated, and their number depends on the size of the library and the kind of library material it owns. Larger libraries, mostly national, university and even larger public libraries (cantonal), usually have their active funds divided into a general collection and a series of special collections</a:t>
            </a:r>
            <a:r>
              <a:rPr lang="bs-Latn-BA" sz="1600" dirty="0" smtClean="0">
                <a:solidFill>
                  <a:schemeClr val="accent1">
                    <a:lumMod val="75000"/>
                  </a:schemeClr>
                </a:solidFill>
              </a:rPr>
              <a:t> (examply of KBBI and its collections)</a:t>
            </a:r>
            <a:r>
              <a:rPr lang="en-US" sz="1600" dirty="0" smtClean="0">
                <a:solidFill>
                  <a:schemeClr val="accent1">
                    <a:lumMod val="75000"/>
                  </a:schemeClr>
                </a:solidFill>
              </a:rPr>
              <a:t>.</a:t>
            </a:r>
            <a:endParaRPr lang="en-US" sz="1600" dirty="0">
              <a:solidFill>
                <a:schemeClr val="accent1">
                  <a:lumMod val="75000"/>
                </a:schemeClr>
              </a:solidFill>
              <a:latin typeface="Calibri" panose="020F0502020204030204" pitchFamily="34" charset="0"/>
            </a:endParaRPr>
          </a:p>
        </p:txBody>
      </p:sp>
      <p:grpSp>
        <p:nvGrpSpPr>
          <p:cNvPr id="3" name="Group 2"/>
          <p:cNvGrpSpPr/>
          <p:nvPr/>
        </p:nvGrpSpPr>
        <p:grpSpPr>
          <a:xfrm>
            <a:off x="273850" y="79584"/>
            <a:ext cx="8691997" cy="1000268"/>
            <a:chOff x="273850" y="120728"/>
            <a:chExt cx="8691997" cy="1000268"/>
          </a:xfrm>
        </p:grpSpPr>
        <p:grpSp>
          <p:nvGrpSpPr>
            <p:cNvPr id="4" name="Group 3"/>
            <p:cNvGrpSpPr/>
            <p:nvPr/>
          </p:nvGrpSpPr>
          <p:grpSpPr>
            <a:xfrm>
              <a:off x="7367284" y="120728"/>
              <a:ext cx="1598563" cy="1000268"/>
              <a:chOff x="6372199" y="188640"/>
              <a:chExt cx="2642448" cy="1576332"/>
            </a:xfrm>
          </p:grpSpPr>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8" name="Picture 7" descr="C:\Users\3\AppData\Local\Microsoft\Windows\INetCache\Content.Outlook\F0AGSQZJ\lnss-logo (2).png"/>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6" name="TextBox 5"/>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Tree>
    <p:extLst>
      <p:ext uri="{BB962C8B-B14F-4D97-AF65-F5344CB8AC3E}">
        <p14:creationId xmlns:p14="http://schemas.microsoft.com/office/powerpoint/2010/main" val="2044017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73850" y="79584"/>
            <a:ext cx="8691997" cy="1000268"/>
            <a:chOff x="273850" y="120728"/>
            <a:chExt cx="8691997" cy="1000268"/>
          </a:xfrm>
        </p:grpSpPr>
        <p:grpSp>
          <p:nvGrpSpPr>
            <p:cNvPr id="4" name="Group 3"/>
            <p:cNvGrpSpPr/>
            <p:nvPr/>
          </p:nvGrpSpPr>
          <p:grpSpPr>
            <a:xfrm>
              <a:off x="7367284" y="120728"/>
              <a:ext cx="1598563" cy="1000268"/>
              <a:chOff x="6372199" y="188640"/>
              <a:chExt cx="2642448" cy="1576332"/>
            </a:xfrm>
          </p:grpSpPr>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8" name="Picture 7" descr="C:\Users\3\AppData\Local\Microsoft\Windows\INetCache\Content.Outlook\F0AGSQZJ\lnss-logo (2).png"/>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6" name="TextBox 5"/>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
        <p:nvSpPr>
          <p:cNvPr id="9" name="TextBox 8"/>
          <p:cNvSpPr txBox="1"/>
          <p:nvPr/>
        </p:nvSpPr>
        <p:spPr>
          <a:xfrm>
            <a:off x="706882" y="1628800"/>
            <a:ext cx="7776864" cy="3539430"/>
          </a:xfrm>
          <a:prstGeom prst="rect">
            <a:avLst/>
          </a:prstGeom>
          <a:noFill/>
        </p:spPr>
        <p:txBody>
          <a:bodyPr wrap="square" rtlCol="0">
            <a:spAutoFit/>
          </a:bodyPr>
          <a:lstStyle/>
          <a:p>
            <a:pPr algn="just"/>
            <a:r>
              <a:rPr lang="en-US" sz="1600" b="1" i="1" u="sng" dirty="0" smtClean="0">
                <a:solidFill>
                  <a:schemeClr val="accent1">
                    <a:lumMod val="75000"/>
                  </a:schemeClr>
                </a:solidFill>
              </a:rPr>
              <a:t>Creating  library collections</a:t>
            </a:r>
          </a:p>
          <a:p>
            <a:pPr algn="just"/>
            <a:r>
              <a:rPr lang="en-US" sz="1600" dirty="0" smtClean="0">
                <a:solidFill>
                  <a:schemeClr val="accent1">
                    <a:lumMod val="75000"/>
                  </a:schemeClr>
                </a:solidFill>
                <a:latin typeface="Calibri" panose="020F0502020204030204" pitchFamily="34" charset="0"/>
              </a:rPr>
              <a:t> </a:t>
            </a:r>
          </a:p>
          <a:p>
            <a:pPr marL="285750" indent="-285750" algn="just">
              <a:buFontTx/>
              <a:buChar char="-"/>
            </a:pPr>
            <a:r>
              <a:rPr lang="en-US" sz="1600" dirty="0" smtClean="0">
                <a:solidFill>
                  <a:schemeClr val="accent1">
                    <a:lumMod val="75000"/>
                  </a:schemeClr>
                </a:solidFill>
              </a:rPr>
              <a:t>the collection should be aligned with the needs of the users community and its requirements, not with the general regulations on its quality,</a:t>
            </a:r>
          </a:p>
          <a:p>
            <a:pPr marL="285750" indent="-285750" algn="just">
              <a:buFontTx/>
              <a:buChar char="-"/>
            </a:pPr>
            <a:r>
              <a:rPr lang="en-US" sz="1600" dirty="0" smtClean="0">
                <a:solidFill>
                  <a:schemeClr val="accent1">
                    <a:lumMod val="75000"/>
                  </a:schemeClr>
                </a:solidFill>
              </a:rPr>
              <a:t>the collection must correspond to the overall needs of all users, not only on the needs of active users,</a:t>
            </a:r>
          </a:p>
          <a:p>
            <a:pPr marL="285750" indent="-285750" algn="just">
              <a:buFontTx/>
              <a:buChar char="-"/>
            </a:pPr>
            <a:r>
              <a:rPr lang="en-US" sz="1600" dirty="0" smtClean="0">
                <a:solidFill>
                  <a:schemeClr val="accent1">
                    <a:lumMod val="75000"/>
                  </a:schemeClr>
                </a:solidFill>
              </a:rPr>
              <a:t>the collection has to be made know-how, utilizing the possibility of participating in cooperative networks,</a:t>
            </a:r>
          </a:p>
          <a:p>
            <a:pPr marL="285750" indent="-285750" algn="just">
              <a:buFontTx/>
              <a:buChar char="-"/>
            </a:pPr>
            <a:r>
              <a:rPr lang="en-US" sz="1600" dirty="0" smtClean="0">
                <a:solidFill>
                  <a:schemeClr val="accent1">
                    <a:lumMod val="75000"/>
                  </a:schemeClr>
                </a:solidFill>
              </a:rPr>
              <a:t>In the creating of a collection, the principle of incorporating different types of material must be taken into account,</a:t>
            </a:r>
          </a:p>
          <a:p>
            <a:pPr marL="285750" indent="-285750" algn="just">
              <a:buFontTx/>
              <a:buChar char="-"/>
            </a:pPr>
            <a:r>
              <a:rPr lang="en-US" sz="1600" dirty="0" smtClean="0">
                <a:solidFill>
                  <a:schemeClr val="accent1">
                    <a:lumMod val="75000"/>
                  </a:schemeClr>
                </a:solidFill>
              </a:rPr>
              <a:t>the creation of collection was, is and will be subject to personal assessments of the selectors and persons who estimate the value of the collection,</a:t>
            </a:r>
            <a:endParaRPr lang="bs-Latn-BA" sz="1600" dirty="0">
              <a:solidFill>
                <a:schemeClr val="accent1">
                  <a:lumMod val="75000"/>
                </a:schemeClr>
              </a:solidFill>
            </a:endParaRPr>
          </a:p>
          <a:p>
            <a:pPr marL="285750" indent="-285750" algn="just">
              <a:buFontTx/>
              <a:buChar char="-"/>
            </a:pPr>
            <a:r>
              <a:rPr lang="bs-Latn-BA" sz="1600" dirty="0" smtClean="0">
                <a:solidFill>
                  <a:schemeClr val="accent1">
                    <a:lumMod val="75000"/>
                  </a:schemeClr>
                </a:solidFill>
              </a:rPr>
              <a:t>It is necessary to combine both</a:t>
            </a:r>
            <a:r>
              <a:rPr lang="en-US" sz="1600" dirty="0" smtClean="0">
                <a:solidFill>
                  <a:schemeClr val="accent1">
                    <a:lumMod val="75000"/>
                  </a:schemeClr>
                </a:solidFill>
              </a:rPr>
              <a:t> theoretical knowledge and practice.</a:t>
            </a:r>
          </a:p>
          <a:p>
            <a:pPr algn="just"/>
            <a:endParaRPr lang="bs-Latn-BA" sz="1600" dirty="0">
              <a:solidFill>
                <a:schemeClr val="accent1">
                  <a:lumMod val="75000"/>
                </a:schemeClr>
              </a:solidFill>
              <a:latin typeface="Calibri" panose="020F0502020204030204" pitchFamily="34" charset="0"/>
            </a:endParaRPr>
          </a:p>
        </p:txBody>
      </p:sp>
    </p:spTree>
    <p:extLst>
      <p:ext uri="{BB962C8B-B14F-4D97-AF65-F5344CB8AC3E}">
        <p14:creationId xmlns:p14="http://schemas.microsoft.com/office/powerpoint/2010/main" val="164526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73850" y="79584"/>
            <a:ext cx="8691997" cy="1000268"/>
            <a:chOff x="273850" y="120728"/>
            <a:chExt cx="8691997" cy="1000268"/>
          </a:xfrm>
        </p:grpSpPr>
        <p:grpSp>
          <p:nvGrpSpPr>
            <p:cNvPr id="3" name="Group 2"/>
            <p:cNvGrpSpPr/>
            <p:nvPr/>
          </p:nvGrpSpPr>
          <p:grpSpPr>
            <a:xfrm>
              <a:off x="7367284" y="120728"/>
              <a:ext cx="1598563" cy="1000268"/>
              <a:chOff x="6372199" y="188640"/>
              <a:chExt cx="2642448" cy="1576332"/>
            </a:xfrm>
          </p:grpSpPr>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6372199" y="188640"/>
                <a:ext cx="2642448" cy="711698"/>
              </a:xfrm>
              <a:prstGeom prst="rect">
                <a:avLst/>
              </a:prstGeom>
            </p:spPr>
          </p:pic>
          <p:pic>
            <p:nvPicPr>
              <p:cNvPr id="7" name="Picture 6" descr="C:\Users\3\AppData\Local\Microsoft\Windows\INetCache\Content.Outlook\F0AGSQZJ\lnss-logo (2).png"/>
              <p:cNvPicPr/>
              <p:nvPr/>
            </p:nvPicPr>
            <p:blipFill rotWithShape="1">
              <a:blip r:embed="rId3" cstate="print">
                <a:extLst>
                  <a:ext uri="{28A0092B-C50C-407E-A947-70E740481C1C}">
                    <a14:useLocalDpi xmlns:a14="http://schemas.microsoft.com/office/drawing/2010/main" val="0"/>
                  </a:ext>
                </a:extLst>
              </a:blip>
              <a:srcRect/>
              <a:stretch/>
            </p:blipFill>
            <p:spPr bwMode="auto">
              <a:xfrm>
                <a:off x="6464136" y="828330"/>
                <a:ext cx="2458575" cy="936642"/>
              </a:xfrm>
              <a:prstGeom prst="rect">
                <a:avLst/>
              </a:prstGeom>
              <a:noFill/>
            </p:spPr>
          </p:pic>
        </p:gr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850" y="159798"/>
              <a:ext cx="821341" cy="839840"/>
            </a:xfrm>
            <a:prstGeom prst="rect">
              <a:avLst/>
            </a:prstGeom>
          </p:spPr>
        </p:pic>
        <p:sp>
          <p:nvSpPr>
            <p:cNvPr id="5" name="TextBox 4"/>
            <p:cNvSpPr txBox="1"/>
            <p:nvPr/>
          </p:nvSpPr>
          <p:spPr>
            <a:xfrm>
              <a:off x="684521" y="182612"/>
              <a:ext cx="2204775" cy="738664"/>
            </a:xfrm>
            <a:prstGeom prst="rect">
              <a:avLst/>
            </a:prstGeom>
            <a:noFill/>
          </p:spPr>
          <p:txBody>
            <a:bodyPr wrap="square" rtlCol="0">
              <a:spAutoFit/>
            </a:bodyPr>
            <a:lstStyle/>
            <a:p>
              <a:pPr algn="ctr"/>
              <a:r>
                <a:rPr lang="bs-Latn-BA" sz="1400" b="1" dirty="0">
                  <a:solidFill>
                    <a:schemeClr val="accent1">
                      <a:lumMod val="75000"/>
                    </a:schemeClr>
                  </a:solidFill>
                </a:rPr>
                <a:t>JU KANTONALNA I UNIVERZITETSKA </a:t>
              </a:r>
            </a:p>
            <a:p>
              <a:pPr algn="ctr"/>
              <a:r>
                <a:rPr lang="bs-Latn-BA" sz="1400" b="1" dirty="0">
                  <a:solidFill>
                    <a:schemeClr val="accent1">
                      <a:lumMod val="75000"/>
                    </a:schemeClr>
                  </a:solidFill>
                </a:rPr>
                <a:t>BIBLIOTEKA </a:t>
              </a:r>
              <a:endParaRPr lang="en-US" sz="1400" b="1" dirty="0">
                <a:solidFill>
                  <a:schemeClr val="accent1">
                    <a:lumMod val="75000"/>
                  </a:schemeClr>
                </a:solidFill>
              </a:endParaRPr>
            </a:p>
          </p:txBody>
        </p:sp>
      </p:grpSp>
      <p:sp>
        <p:nvSpPr>
          <p:cNvPr id="8" name="Rectangle 7"/>
          <p:cNvSpPr/>
          <p:nvPr/>
        </p:nvSpPr>
        <p:spPr>
          <a:xfrm>
            <a:off x="756263" y="1628800"/>
            <a:ext cx="7632848" cy="4031873"/>
          </a:xfrm>
          <a:prstGeom prst="rect">
            <a:avLst/>
          </a:prstGeom>
        </p:spPr>
        <p:txBody>
          <a:bodyPr wrap="square">
            <a:spAutoFit/>
          </a:bodyPr>
          <a:lstStyle/>
          <a:p>
            <a:pPr algn="just"/>
            <a:r>
              <a:rPr lang="en-US" sz="1600" i="1" dirty="0" smtClean="0">
                <a:solidFill>
                  <a:schemeClr val="accent1">
                    <a:lumMod val="75000"/>
                  </a:schemeClr>
                </a:solidFill>
                <a:latin typeface="Calibri" panose="020F0502020204030204" pitchFamily="34" charset="0"/>
              </a:rPr>
              <a:t>a) </a:t>
            </a:r>
            <a:r>
              <a:rPr lang="en-US" sz="1600" i="1" dirty="0" smtClean="0">
                <a:solidFill>
                  <a:schemeClr val="accent1">
                    <a:lumMod val="75000"/>
                  </a:schemeClr>
                </a:solidFill>
              </a:rPr>
              <a:t>Researching the community of users and their needs</a:t>
            </a:r>
          </a:p>
          <a:p>
            <a:pPr algn="just"/>
            <a:r>
              <a:rPr lang="en-US" sz="1600" dirty="0" smtClean="0">
                <a:solidFill>
                  <a:schemeClr val="accent1">
                    <a:lumMod val="75000"/>
                  </a:schemeClr>
                </a:solidFill>
              </a:rPr>
              <a:t>The community of users, which can consist of ten to several thousand/million members, is a group of persons who have established a library or because of which the library was established. It can be a socio-political community (people, regions, cities) or a special group of users (college, institute). By researching this community, data is gained in the development of librarianship, but also in fundraising, which is one of the basic elements of its development. Among the most important data, there are certainly the number and structure (age, education, etc.) of the members of the community of users, its historical characteristics, the economic and cultural situation in which the community of users and libraries operates and others.</a:t>
            </a:r>
          </a:p>
          <a:p>
            <a:pPr algn="just"/>
            <a:r>
              <a:rPr lang="en-US" sz="1600" dirty="0" smtClean="0">
                <a:solidFill>
                  <a:schemeClr val="accent1">
                    <a:lumMod val="75000"/>
                  </a:schemeClr>
                </a:solidFill>
              </a:rPr>
              <a:t>  </a:t>
            </a:r>
            <a:br>
              <a:rPr lang="en-US" sz="1600" dirty="0" smtClean="0">
                <a:solidFill>
                  <a:schemeClr val="accent1">
                    <a:lumMod val="75000"/>
                  </a:schemeClr>
                </a:solidFill>
              </a:rPr>
            </a:br>
            <a:r>
              <a:rPr lang="en-US" sz="1600" i="1" dirty="0" smtClean="0">
                <a:solidFill>
                  <a:schemeClr val="accent1">
                    <a:lumMod val="75000"/>
                  </a:schemeClr>
                </a:solidFill>
              </a:rPr>
              <a:t>b) Procurement Plan</a:t>
            </a:r>
          </a:p>
          <a:p>
            <a:pPr algn="just"/>
            <a:r>
              <a:rPr lang="en-US" sz="1600" dirty="0" smtClean="0">
                <a:solidFill>
                  <a:schemeClr val="accent1">
                    <a:lumMod val="75000"/>
                  </a:schemeClr>
                </a:solidFill>
              </a:rPr>
              <a:t>The procurement plan is based on the collected and processed data in the community research phase of users and its needs for library services and services, bibliography data, its objectives and tasks and data on the existing fund.</a:t>
            </a:r>
          </a:p>
          <a:p>
            <a:pPr algn="just"/>
            <a:endParaRPr lang="bs-Latn-BA" sz="1600" dirty="0">
              <a:latin typeface="Calibri" panose="020F0502020204030204" pitchFamily="34" charset="0"/>
            </a:endParaRPr>
          </a:p>
        </p:txBody>
      </p:sp>
    </p:spTree>
    <p:extLst>
      <p:ext uri="{BB962C8B-B14F-4D97-AF65-F5344CB8AC3E}">
        <p14:creationId xmlns:p14="http://schemas.microsoft.com/office/powerpoint/2010/main" val="35287759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Thermal</Template>
  <TotalTime>1091</TotalTime>
  <Words>1194</Words>
  <Application>Microsoft Office PowerPoint</Application>
  <PresentationFormat>On-screen Show (4:3)</PresentationFormat>
  <Paragraphs>204</Paragraphs>
  <Slides>26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Thermal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Americki kutak</dc:creator>
  <cp:lastModifiedBy>Padraig.Kirby</cp:lastModifiedBy>
  <cp:revision>59</cp:revision>
  <dcterms:created xsi:type="dcterms:W3CDTF">2017-12-15T10:37:05Z</dcterms:created>
  <dcterms:modified xsi:type="dcterms:W3CDTF">2018-01-18T11:07:01Z</dcterms:modified>
</cp:coreProperties>
</file>