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9" r:id="rId3"/>
    <p:sldId id="258" r:id="rId4"/>
    <p:sldId id="301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97" r:id="rId23"/>
    <p:sldId id="283" r:id="rId24"/>
    <p:sldId id="284" r:id="rId25"/>
    <p:sldId id="287" r:id="rId26"/>
    <p:sldId id="286" r:id="rId27"/>
    <p:sldId id="288" r:id="rId28"/>
    <p:sldId id="289" r:id="rId29"/>
    <p:sldId id="290" r:id="rId30"/>
    <p:sldId id="292" r:id="rId31"/>
    <p:sldId id="291" r:id="rId32"/>
    <p:sldId id="293" r:id="rId33"/>
    <p:sldId id="294" r:id="rId34"/>
    <p:sldId id="295" r:id="rId35"/>
    <p:sldId id="296" r:id="rId36"/>
    <p:sldId id="302" r:id="rId37"/>
    <p:sldId id="299" r:id="rId38"/>
    <p:sldId id="298" r:id="rId39"/>
    <p:sldId id="300" r:id="rId4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8AF1-6D34-478E-B178-70F94EC832B7}" type="datetimeFigureOut">
              <a:rPr lang="bs-Latn-BA" smtClean="0"/>
              <a:pPr/>
              <a:t>4.1.2018</a:t>
            </a:fld>
            <a:endParaRPr lang="bs-Latn-BA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bs-Latn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D0B13-2024-4FC0-A273-CCE856182B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780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5B89-C404-4DF0-913D-71332614B85D}" type="slidenum">
              <a:rPr lang="bs-Latn-BA" smtClean="0">
                <a:solidFill>
                  <a:prstClr val="black"/>
                </a:solidFill>
              </a:rPr>
              <a:pPr/>
              <a:t>1</a:t>
            </a:fld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3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D0B13-2024-4FC0-A273-CCE856182B5C}" type="slidenum">
              <a:rPr lang="bs-Latn-BA" smtClean="0"/>
              <a:pPr/>
              <a:t>35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5804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572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61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08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6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8184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280277" indent="0">
              <a:buNone/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1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94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33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60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12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5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315" y="1498603"/>
            <a:ext cx="5823685" cy="23624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bs-Latn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Informacijska pismenost – programi, modeli, alati, vrednovanje sadržaja i etika upotrebe informacija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9315" y="4149080"/>
            <a:ext cx="5823685" cy="20231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bs-Latn-BA" sz="1600" b="1" dirty="0" smtClean="0"/>
              <a:t>Dr. sc. Beba E. Rašidović</a:t>
            </a:r>
          </a:p>
          <a:p>
            <a:endParaRPr lang="bs-Latn-BA" sz="1700" b="1" dirty="0" smtClean="0"/>
          </a:p>
          <a:p>
            <a:r>
              <a:rPr lang="en-US" sz="1700" b="1" dirty="0" smtClean="0"/>
              <a:t>Library </a:t>
            </a:r>
            <a:r>
              <a:rPr lang="en-US" sz="1700" b="1" dirty="0"/>
              <a:t>Network Support Services: </a:t>
            </a:r>
            <a:r>
              <a:rPr lang="en-US" sz="1700" b="1" dirty="0" smtClean="0"/>
              <a:t>Modernizing </a:t>
            </a:r>
            <a:r>
              <a:rPr lang="en-US" sz="1700" b="1" dirty="0"/>
              <a:t>libraries in Western Balkan countries through staff development and reforming library </a:t>
            </a:r>
            <a:r>
              <a:rPr lang="en-US" sz="1700" b="1" dirty="0" smtClean="0"/>
              <a:t>service</a:t>
            </a:r>
            <a:r>
              <a:rPr lang="bs-Latn-BA" sz="1700" b="1" smtClean="0"/>
              <a:t>s</a:t>
            </a:r>
            <a:endParaRPr lang="bs-Latn-BA" sz="1700" b="1" dirty="0" smtClean="0"/>
          </a:p>
          <a:p>
            <a:r>
              <a:rPr lang="pt-BR" sz="1600" b="1" dirty="0" smtClean="0"/>
              <a:t>Implementacija </a:t>
            </a:r>
            <a:r>
              <a:rPr lang="pt-BR" sz="1600" b="1" dirty="0"/>
              <a:t>pilot </a:t>
            </a:r>
            <a:r>
              <a:rPr lang="bs-Latn-BA" sz="1600" b="1" dirty="0" smtClean="0"/>
              <a:t> </a:t>
            </a:r>
            <a:r>
              <a:rPr lang="pt-BR" sz="1600" b="1" dirty="0" smtClean="0"/>
              <a:t>LNSS </a:t>
            </a:r>
            <a:r>
              <a:rPr lang="pt-BR" sz="1600" b="1" dirty="0"/>
              <a:t>treninga na Univerzitetu u </a:t>
            </a:r>
            <a:r>
              <a:rPr lang="pt-BR" sz="1600" b="1" dirty="0" smtClean="0"/>
              <a:t>Sarajevu</a:t>
            </a:r>
            <a:endParaRPr lang="bs-Latn-BA" sz="1600" b="1" dirty="0" smtClean="0"/>
          </a:p>
          <a:p>
            <a:r>
              <a:rPr lang="bs-Latn-BA" sz="1600" b="1" dirty="0" smtClean="0"/>
              <a:t>Sarajevo, 18. decembra 2017. god.</a:t>
            </a:r>
            <a:endParaRPr lang="en-US" sz="1600" b="1" dirty="0"/>
          </a:p>
        </p:txBody>
      </p:sp>
      <p:pic>
        <p:nvPicPr>
          <p:cNvPr id="5" name="Picture 4" descr="C:\Users\3\AppData\Local\Microsoft\Windows\INetCache\Content.Outlook\F0AGSQZJ\lnss-logo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43600" y="-15417"/>
            <a:ext cx="2641481" cy="101036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761" y="1187346"/>
            <a:ext cx="1193681" cy="11936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9315" y="66260"/>
            <a:ext cx="26812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473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Informacijska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b="1" dirty="0" smtClean="0"/>
              <a:t>pismenost </a:t>
            </a:r>
            <a:r>
              <a:rPr lang="vi-VN" b="1" dirty="0"/>
              <a:t>za korištenje masovnih medija (mas-media literacy) </a:t>
            </a:r>
          </a:p>
          <a:p>
            <a:r>
              <a:rPr lang="vi-VN" b="1" dirty="0"/>
              <a:t>medijska pismenost (media literacy) poznavanja različitih medija i formata u kojima su pohranjene informacije </a:t>
            </a:r>
          </a:p>
          <a:p>
            <a:r>
              <a:rPr lang="vi-VN" b="1" dirty="0"/>
              <a:t>vizuelna pismenost (visual literacy) kao svojevrsna veza između medijske i tehnološke pismenosti i kritička procjena vizuelnih i audio-vizuelnih sadržaja</a:t>
            </a:r>
          </a:p>
          <a:p>
            <a:r>
              <a:rPr lang="vi-VN" b="1" dirty="0"/>
              <a:t>digitalna pismenost povezuje pojmove kao što je mrežna pismenost (network literacy), internetska pismenost (internet literacy) i multimedijalna ili hiperpismenost (hyperliteracy),</a:t>
            </a:r>
          </a:p>
          <a:p>
            <a:r>
              <a:rPr lang="vi-VN" b="1" dirty="0" smtClean="0"/>
              <a:t>multikulturalna </a:t>
            </a:r>
            <a:r>
              <a:rPr lang="vi-VN" b="1" dirty="0"/>
              <a:t>pismenosti kao poznavanju kultura i jezika</a:t>
            </a:r>
          </a:p>
          <a:p>
            <a:endParaRPr lang="bs-Latn-BA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67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Informacijsko ponašanje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Sa informacijskom pismenošću je povezano i informacijsko ponašanje (information behavior) koje opisuje interakciju ljudi i informacija kao načine traženja i korištenja informacija, a često se označava i složenijim pojmovima kakvi su information seeking behavior i human information behavior 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01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Modeli i standardi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 smtClean="0"/>
              <a:t>Različitia određenja i pristupi konceptu IP proizveli različite modele i standarde IP</a:t>
            </a:r>
          </a:p>
          <a:p>
            <a:r>
              <a:rPr lang="bs-Latn-BA" b="1" dirty="0" smtClean="0"/>
              <a:t>2 osnovne vrste</a:t>
            </a:r>
          </a:p>
          <a:p>
            <a:pPr lvl="1"/>
            <a:r>
              <a:rPr lang="bs-Latn-BA" b="1" dirty="0" smtClean="0"/>
              <a:t>Metamodeli nisu direktno povezani saistraživanjima IP ali su pridonijeli njenom tumačenjuali </a:t>
            </a:r>
          </a:p>
          <a:p>
            <a:pPr lvl="1"/>
            <a:r>
              <a:rPr lang="bs-Latn-BA" b="1" dirty="0" smtClean="0"/>
              <a:t>kontekstualni modeli –  nastali u kontekstu primjene</a:t>
            </a:r>
          </a:p>
          <a:p>
            <a:r>
              <a:rPr lang="bs-Latn-BA" b="1" dirty="0" smtClean="0"/>
              <a:t>Značajni metamodeli:</a:t>
            </a:r>
          </a:p>
          <a:p>
            <a:pPr lvl="1"/>
            <a:r>
              <a:rPr lang="bs-Latn-BA" b="1" dirty="0"/>
              <a:t>Modeli pretraživanja Carol C. Kuhlthau (Information Search Process, 1986 i Guided Inquiry, 1999</a:t>
            </a:r>
            <a:r>
              <a:rPr lang="bs-Latn-BA" b="1" dirty="0" smtClean="0"/>
              <a:t>)</a:t>
            </a:r>
          </a:p>
          <a:p>
            <a:pPr lvl="1"/>
            <a:r>
              <a:rPr lang="es-ES" b="1" dirty="0"/>
              <a:t>Model prikupljanja bobica Marcie Bates (1989), </a:t>
            </a:r>
            <a:endParaRPr lang="bs-Latn-BA" b="1" dirty="0" smtClean="0"/>
          </a:p>
          <a:p>
            <a:pPr lvl="1"/>
            <a:r>
              <a:rPr lang="it-IT" b="1" dirty="0"/>
              <a:t>Relacijski model Christine Bruce (2003). </a:t>
            </a:r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05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Metamodeli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Model Carol Kuhlthau (Kuhlthau, 1991, 1999) prepoznaje kognitivne procese važne za informacijsku </a:t>
            </a:r>
            <a:r>
              <a:rPr lang="bs-Latn-BA" b="1" dirty="0" smtClean="0"/>
              <a:t>pismenost</a:t>
            </a:r>
            <a:endParaRPr lang="bs-Latn-BA" b="1" dirty="0"/>
          </a:p>
          <a:p>
            <a:r>
              <a:rPr lang="bs-Latn-BA" b="1" dirty="0"/>
              <a:t>identificira niz stupnjeva misli, osjećanja i djelovanja povezanih u procesu traganja za </a:t>
            </a:r>
            <a:r>
              <a:rPr lang="bs-Latn-BA" b="1" dirty="0" smtClean="0"/>
              <a:t>informacijama</a:t>
            </a:r>
          </a:p>
          <a:p>
            <a:r>
              <a:rPr lang="bs-Latn-BA" b="1" dirty="0"/>
              <a:t>obuhvata kognitivnu, osjećajnu i funkcionalnu dimenziju informacijskog ponašanja kao dijelova složenog procesa izgradnje znanja, a ne samo prikupljanja informacija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80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14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7212062"/>
              </p:ext>
            </p:extLst>
          </p:nvPr>
        </p:nvGraphicFramePr>
        <p:xfrm>
          <a:off x="395536" y="325864"/>
          <a:ext cx="8424937" cy="64025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2655"/>
                <a:gridCol w="1869013"/>
                <a:gridCol w="1437703"/>
                <a:gridCol w="1437703"/>
                <a:gridCol w="2587863"/>
              </a:tblGrid>
              <a:tr h="43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/>
                        </a:rPr>
                        <a:t>Stupanj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/>
                        </a:rPr>
                        <a:t>Osjećanja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/>
                        </a:rPr>
                        <a:t>Misli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/>
                        </a:rPr>
                        <a:t>Djelovanje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/>
                        </a:rPr>
                        <a:t>Zadatak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33"/>
                    </a:solidFill>
                  </a:tcPr>
                </a:tc>
              </a:tr>
              <a:tr h="109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Upoznavanje sa zadatkom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nesigurnost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Opće ili nejasne: razumije potrebe i planira strategije za rješavanje situacije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050" b="1" dirty="0">
                          <a:effectLst/>
                          <a:latin typeface="Comic Sans MS"/>
                          <a:ea typeface="Times New Roman"/>
                        </a:rPr>
                        <a:t>Razgovara sa vršnjacima ili profesionalcima u oblasti informacija o veličini i obimu problema i kako započeti pretragu</a:t>
                      </a:r>
                      <a:endParaRPr lang="bs-Latn-B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Shvata: razumije problem i započinje proces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Izbor teme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Optimizam, ali nelagoda iz stupnja 1. može se razvlačiti sve dok ne bude izabrana održiva tema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Vaga moguće opcije, poredi ih sa postojećim znanjem i dostupnim informacijama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Pretražuje dostupne zbirke i raspravlja o temi s drugima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Prepoznaje: Izabire opću temu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Istraživanje šireg područja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Zbunjenost, frustracija, sumnje, pokušava shvatiti količinu informacija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Uključuje traženje / pronalaženje </a:t>
                      </a:r>
                      <a:r>
                        <a:rPr lang="bs-Latn-BA" sz="1050" b="1" dirty="0">
                          <a:effectLst/>
                          <a:latin typeface="Comic Sans MS"/>
                          <a:ea typeface="Times New Roman"/>
                        </a:rPr>
                        <a:t>općih informacija i pokušava razumjeti kako dijelovi stoje zajedno</a:t>
                      </a:r>
                      <a:endParaRPr lang="bs-Latn-B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Traži informacije, čita, bilježi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b="1" dirty="0">
                          <a:effectLst/>
                          <a:latin typeface="Comic Sans MS"/>
                          <a:ea typeface="Times New Roman"/>
                        </a:rPr>
                        <a:t>Istražuje: Prikuplja dodatne informacije o temi i traži fokus</a:t>
                      </a:r>
                      <a:endParaRPr lang="bs-Latn-B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Definiranje fokusa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Optimizam, samopouzdanje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100" b="1" dirty="0">
                          <a:effectLst/>
                          <a:latin typeface="Comic Sans MS"/>
                          <a:ea typeface="Times New Roman"/>
                        </a:rPr>
                        <a:t>Pronalazi slične teme i praznine za istragu</a:t>
                      </a:r>
                      <a:endParaRPr lang="bs-Latn-B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Čita, bilježi, zapisuje ideje, razvija tezu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b="1" dirty="0">
                          <a:effectLst/>
                          <a:latin typeface="Comic Sans MS"/>
                          <a:ea typeface="Times New Roman"/>
                        </a:rPr>
                        <a:t>Formulira: Pronalazi održiv </a:t>
                      </a:r>
                      <a:r>
                        <a:rPr lang="bs-Latn-BA" sz="1400" b="1" dirty="0" smtClean="0">
                          <a:effectLst/>
                          <a:latin typeface="Comic Sans MS"/>
                          <a:ea typeface="Times New Roman"/>
                        </a:rPr>
                        <a:t>fokus </a:t>
                      </a:r>
                      <a:r>
                        <a:rPr lang="bs-Latn-BA" sz="1400" b="1" dirty="0">
                          <a:effectLst/>
                          <a:latin typeface="Comic Sans MS"/>
                          <a:ea typeface="Times New Roman"/>
                        </a:rPr>
                        <a:t>unutar teme</a:t>
                      </a:r>
                      <a:endParaRPr lang="bs-Latn-B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600" b="1" dirty="0">
                          <a:effectLst/>
                          <a:latin typeface="Comic Sans MS"/>
                          <a:ea typeface="Times New Roman"/>
                        </a:rPr>
                        <a:t>Prikupljanje informacija</a:t>
                      </a:r>
                      <a:endParaRPr lang="bs-Latn-B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Osjećaj smisla, pravca, povjerenja, veličine posla 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050" b="1" dirty="0">
                          <a:effectLst/>
                          <a:latin typeface="Comic Sans MS"/>
                          <a:ea typeface="Times New Roman"/>
                        </a:rPr>
                        <a:t>Prerađuje focus, određuje specifične informacijske potrebe, organizira dostupne informacije</a:t>
                      </a:r>
                      <a:endParaRPr lang="bs-Latn-B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100" b="1" dirty="0">
                          <a:effectLst/>
                          <a:latin typeface="Comic Sans MS"/>
                          <a:ea typeface="Times New Roman"/>
                        </a:rPr>
                        <a:t>Odabire specifične informacije, detaljno bilježi, organizira misli na papiru</a:t>
                      </a:r>
                      <a:endParaRPr lang="bs-Latn-B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Sakuplja: Pronalazi i prikuplja korisne informacije, koje podržavaju i šire fokus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b="1" dirty="0">
                          <a:effectLst/>
                          <a:latin typeface="Comic Sans MS"/>
                          <a:ea typeface="Times New Roman"/>
                        </a:rPr>
                        <a:t>Zatvaranje istraživanja</a:t>
                      </a:r>
                      <a:endParaRPr lang="bs-Latn-B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200" b="1" dirty="0">
                          <a:effectLst/>
                          <a:latin typeface="Comic Sans MS"/>
                          <a:ea typeface="Times New Roman"/>
                        </a:rPr>
                        <a:t>Opuštanje, zadovoljstvo ili razočarenje zavisno od ishoda</a:t>
                      </a:r>
                      <a:endParaRPr lang="bs-Latn-BA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900" b="1" dirty="0">
                          <a:effectLst/>
                          <a:latin typeface="Comic Sans MS"/>
                          <a:ea typeface="Times New Roman"/>
                        </a:rPr>
                        <a:t>Razmišljanje o potpunosti informacija, </a:t>
                      </a:r>
                      <a:r>
                        <a:rPr lang="bs-Latn-BA" sz="1100" b="1" dirty="0">
                          <a:effectLst/>
                          <a:latin typeface="Comic Sans MS"/>
                          <a:ea typeface="Times New Roman"/>
                        </a:rPr>
                        <a:t>vjerovatnoći uspjeha</a:t>
                      </a:r>
                      <a:endParaRPr lang="bs-Latn-B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700" b="1" dirty="0">
                          <a:effectLst/>
                          <a:latin typeface="Comic Sans MS"/>
                          <a:ea typeface="Times New Roman"/>
                        </a:rPr>
                        <a:t>P</a:t>
                      </a:r>
                      <a:r>
                        <a:rPr lang="bs-Latn-BA" sz="1100" b="1" dirty="0">
                          <a:effectLst/>
                          <a:latin typeface="Comic Sans MS"/>
                          <a:ea typeface="Times New Roman"/>
                        </a:rPr>
                        <a:t>regleda tačnost i potpunost informacija</a:t>
                      </a:r>
                      <a:endParaRPr lang="bs-Latn-B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050" b="1" dirty="0">
                          <a:effectLst/>
                          <a:latin typeface="Comic Sans MS"/>
                          <a:ea typeface="Times New Roman"/>
                        </a:rPr>
                        <a:t>Kompletira: Završava potragu za informacijama i priprema se za završno pisanje, prezentaciju ili odluku</a:t>
                      </a:r>
                      <a:endParaRPr lang="bs-Latn-BA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667" marR="5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87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Metamodeli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Model prikupljanja bobica (Bates, 1989) je </a:t>
            </a:r>
            <a:r>
              <a:rPr lang="bs-Latn-BA" b="1" dirty="0" smtClean="0"/>
              <a:t>model </a:t>
            </a:r>
            <a:r>
              <a:rPr lang="bs-Latn-BA" b="1" dirty="0"/>
              <a:t>informacijskog ponašanja u traženju informacija u online i drugim informacijskim sistemima </a:t>
            </a:r>
            <a:r>
              <a:rPr lang="bs-Latn-BA" b="1" dirty="0" smtClean="0"/>
              <a:t>kroz mogućnosti korisničkog interface-a</a:t>
            </a:r>
          </a:p>
          <a:p>
            <a:r>
              <a:rPr lang="nb-NO" b="1" dirty="0"/>
              <a:t>korisnik može poći od neke karakteristike šire teme ili jedne relevantne reference i dalje se kretati kroz razne izvore u pretraživanju koje se </a:t>
            </a:r>
            <a:r>
              <a:rPr lang="nb-NO" b="1" dirty="0" smtClean="0"/>
              <a:t>razvija</a:t>
            </a:r>
            <a:endParaRPr lang="bs-Latn-BA" b="1" dirty="0" smtClean="0"/>
          </a:p>
          <a:p>
            <a:r>
              <a:rPr lang="pl-PL" b="1" dirty="0"/>
              <a:t>s</a:t>
            </a:r>
            <a:r>
              <a:rPr lang="pl-PL" b="1" dirty="0" smtClean="0"/>
              <a:t>vaki </a:t>
            </a:r>
            <a:r>
              <a:rPr lang="pl-PL" b="1" dirty="0"/>
              <a:t>novi podatak korisniku daje nove ideje, pravce i koncepcije </a:t>
            </a:r>
            <a:r>
              <a:rPr lang="pl-PL" b="1" dirty="0" smtClean="0"/>
              <a:t>upita</a:t>
            </a:r>
          </a:p>
          <a:p>
            <a:r>
              <a:rPr lang="bs-Latn-BA" b="1" dirty="0"/>
              <a:t>tako evoluira i proces i korisnikovo </a:t>
            </a:r>
            <a:r>
              <a:rPr lang="bs-Latn-BA" b="1" dirty="0" smtClean="0"/>
              <a:t>znanje</a:t>
            </a:r>
            <a:endParaRPr lang="bs-Latn-BA" b="1" dirty="0"/>
          </a:p>
          <a:p>
            <a:r>
              <a:rPr lang="bs-Latn-BA" b="1" dirty="0" smtClean="0"/>
              <a:t>proces </a:t>
            </a:r>
            <a:r>
              <a:rPr lang="bs-Latn-BA" b="1" dirty="0"/>
              <a:t>nije pravolinijski, nego mijenja smjerove, strategije i izvore informacija i po formi i po sadržaju i nalikuje branju borovnica u šumi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44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Metamodeli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b="1" dirty="0"/>
              <a:t>Relacijski model (Bruce, 2003) govori o sedam lica informacijske pismenosti jer informacijsku pismenost svako vidi iz drugačije </a:t>
            </a:r>
            <a:r>
              <a:rPr lang="bs-Latn-BA" b="1" dirty="0" smtClean="0"/>
              <a:t>perspektive</a:t>
            </a:r>
          </a:p>
          <a:p>
            <a:r>
              <a:rPr lang="bs-Latn-BA" b="1" dirty="0"/>
              <a:t>l</a:t>
            </a:r>
            <a:r>
              <a:rPr lang="bs-Latn-BA" b="1" dirty="0" smtClean="0"/>
              <a:t>judi </a:t>
            </a:r>
            <a:r>
              <a:rPr lang="bs-Latn-BA" b="1" dirty="0"/>
              <a:t>su ti koji daju vrijednost ideji informacijske </a:t>
            </a:r>
            <a:r>
              <a:rPr lang="bs-Latn-BA" b="1" dirty="0" smtClean="0"/>
              <a:t>pismenosti</a:t>
            </a:r>
            <a:endParaRPr lang="bs-Latn-BA" b="1" dirty="0"/>
          </a:p>
          <a:p>
            <a:r>
              <a:rPr lang="bs-Latn-BA" b="1" dirty="0"/>
              <a:t>relacijski model </a:t>
            </a:r>
            <a:r>
              <a:rPr lang="bs-Latn-BA" b="1" dirty="0" smtClean="0"/>
              <a:t>je slika </a:t>
            </a:r>
            <a:r>
              <a:rPr lang="bs-Latn-BA" b="1" dirty="0"/>
              <a:t>ili mapa raznih iskustava iz različitih znanstvenih </a:t>
            </a:r>
            <a:r>
              <a:rPr lang="bs-Latn-BA" b="1" dirty="0" smtClean="0"/>
              <a:t>disciplina</a:t>
            </a:r>
          </a:p>
          <a:p>
            <a:r>
              <a:rPr lang="it-IT" b="1" dirty="0"/>
              <a:t>Sedam lica informacijske pismenosti su: </a:t>
            </a:r>
            <a:endParaRPr lang="bs-Latn-BA" b="1" dirty="0" smtClean="0"/>
          </a:p>
          <a:p>
            <a:pPr lvl="1"/>
            <a:r>
              <a:rPr lang="bs-Latn-BA" b="1" dirty="0"/>
              <a:t>informacijska </a:t>
            </a:r>
            <a:r>
              <a:rPr lang="bs-Latn-BA" b="1" dirty="0" smtClean="0"/>
              <a:t>tehnologija</a:t>
            </a:r>
          </a:p>
          <a:p>
            <a:pPr lvl="1"/>
            <a:r>
              <a:rPr lang="bs-Latn-BA" b="1" dirty="0" smtClean="0"/>
              <a:t>informacijski izvori</a:t>
            </a:r>
          </a:p>
          <a:p>
            <a:pPr lvl="1"/>
            <a:r>
              <a:rPr lang="bs-Latn-BA" b="1" dirty="0" smtClean="0"/>
              <a:t>informacijski procesi</a:t>
            </a:r>
          </a:p>
          <a:p>
            <a:pPr lvl="1"/>
            <a:r>
              <a:rPr lang="bs-Latn-BA" b="1" dirty="0" smtClean="0"/>
              <a:t>informacijska kontrola</a:t>
            </a:r>
          </a:p>
          <a:p>
            <a:pPr lvl="1"/>
            <a:r>
              <a:rPr lang="bs-Latn-BA" b="1" dirty="0" smtClean="0"/>
              <a:t>izgradnja znanja</a:t>
            </a:r>
          </a:p>
          <a:p>
            <a:pPr lvl="1"/>
            <a:r>
              <a:rPr lang="bs-Latn-BA" b="1" dirty="0" smtClean="0"/>
              <a:t>proširivanje </a:t>
            </a:r>
            <a:r>
              <a:rPr lang="bs-Latn-BA" b="1" dirty="0"/>
              <a:t>znanja </a:t>
            </a:r>
            <a:endParaRPr lang="bs-Latn-BA" b="1" dirty="0" smtClean="0"/>
          </a:p>
          <a:p>
            <a:pPr lvl="1"/>
            <a:r>
              <a:rPr lang="bs-Latn-BA" b="1" dirty="0" smtClean="0"/>
              <a:t>mudrost</a:t>
            </a:r>
            <a:r>
              <a:rPr lang="bs-Latn-BA" b="1" dirty="0"/>
              <a:t>.</a:t>
            </a:r>
            <a:endParaRPr lang="bs-Latn-BA" b="1" dirty="0" smtClean="0"/>
          </a:p>
          <a:p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16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26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251520" y="692696"/>
            <a:ext cx="8892480" cy="5479504"/>
          </a:xfrm>
        </p:spPr>
        <p:txBody>
          <a:bodyPr>
            <a:normAutofit fontScale="92500"/>
          </a:bodyPr>
          <a:lstStyle/>
          <a:p>
            <a:r>
              <a:rPr lang="bs-Latn-BA" b="1" dirty="0" smtClean="0"/>
              <a:t>Prvo lice</a:t>
            </a:r>
            <a:r>
              <a:rPr lang="bs-Latn-BA" b="1" dirty="0"/>
              <a:t>: Informacijska tehnologija. Ovo iskustvo nas čini svjesnim mnoštva informacija, pomaže u komunikaciji i pristupu informacijama, društveno je, a ne individualno iskustvo i zavisi od stručnosti </a:t>
            </a:r>
            <a:endParaRPr lang="bs-Latn-BA" b="1" dirty="0" smtClean="0"/>
          </a:p>
          <a:p>
            <a:r>
              <a:rPr lang="bs-Latn-BA" b="1" dirty="0"/>
              <a:t>Drugo lice: Informacijski izvori. Ova nam dimenzija omogućava pristup različitim informacijskim resursima i daje znanja o njihovoj organizaciji i strukturi, ovdje je potrebna pomoć u posredovanju informacija, ali su značajne i osobne vještine i </a:t>
            </a:r>
            <a:r>
              <a:rPr lang="bs-Latn-BA" b="1" dirty="0" smtClean="0"/>
              <a:t>vrijednosti</a:t>
            </a:r>
          </a:p>
          <a:p>
            <a:r>
              <a:rPr lang="bs-Latn-BA" b="1" dirty="0"/>
              <a:t>Treće lice: Informacijski procesi. Ovo iskustvo je povezano sa strategijama za rješavanje problema i donošenje odluka i zahtijeva osobnu kreativnost i metode </a:t>
            </a:r>
            <a:r>
              <a:rPr lang="bs-Latn-BA" b="1" dirty="0" smtClean="0"/>
              <a:t>spoznaje</a:t>
            </a:r>
          </a:p>
          <a:p>
            <a:r>
              <a:rPr lang="vi-VN" b="1" dirty="0"/>
              <a:t>Četvrto lice: Informacijska kontrola. Ovo se iskustvo odnosi na prepoznavanje relevantnih informacija, upravljanje i organizaciju informacija i uspostavljanje veza između informacija i zadataka i dijelova tih zadataka, dakle, odnosi se na korištenje informacija</a:t>
            </a:r>
            <a:endParaRPr lang="bs-Latn-BA" b="1" dirty="0" smtClean="0"/>
          </a:p>
          <a:p>
            <a:r>
              <a:rPr lang="bs-Latn-BA" b="1" dirty="0" smtClean="0"/>
              <a:t>Peto </a:t>
            </a:r>
            <a:r>
              <a:rPr lang="bs-Latn-BA" b="1" dirty="0"/>
              <a:t>lice: Izgradnja znanja. Ova dimenzija informacijske pismenosti stavlja naglasak na učenje i kritičko promišljanje kao subjektivnu osnovu za izgradnju znanja</a:t>
            </a:r>
          </a:p>
        </p:txBody>
      </p:sp>
    </p:spTree>
    <p:extLst>
      <p:ext uri="{BB962C8B-B14F-4D97-AF65-F5344CB8AC3E}">
        <p14:creationId xmlns:p14="http://schemas.microsoft.com/office/powerpoint/2010/main" xmlns="" val="17876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18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7620000" cy="4470400"/>
          </a:xfrm>
        </p:spPr>
        <p:txBody>
          <a:bodyPr/>
          <a:lstStyle/>
          <a:p>
            <a:r>
              <a:rPr lang="bs-Latn-BA" b="1" dirty="0"/>
              <a:t>Šesto lice: Proširivanje znanja. Ovo je dimenzija u kojoj dolazi do izražaja informacijska pismenost kao nadogradnja znanja na osnovu prethodno stečenih iskustava u kreativnom pristupu i sa razvojem novih </a:t>
            </a:r>
            <a:r>
              <a:rPr lang="bs-Latn-BA" b="1" dirty="0" smtClean="0"/>
              <a:t>ideja</a:t>
            </a:r>
          </a:p>
          <a:p>
            <a:r>
              <a:rPr lang="bs-Latn-BA" b="1" dirty="0"/>
              <a:t>Sedmo lice: Mudrost. Informacijska pismenost povećava osobne vrijednosti, povezuje znanje i etičnost i korištenje informacija na dobrobit sviju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55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Šest okvira za poučavanje IP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b="1" dirty="0"/>
              <a:t>U vezi s ovim modelom je i Šest okvira za poučavanje informacijske pismenosti (Bruce, Edwards, Lupton, 2006), a to su</a:t>
            </a:r>
            <a:r>
              <a:rPr lang="bs-Latn-BA" b="1" dirty="0" smtClean="0"/>
              <a:t>: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Okvir </a:t>
            </a:r>
            <a:r>
              <a:rPr lang="bs-Latn-BA" b="1" dirty="0"/>
              <a:t>sadržaja orijentiran na znanstveno područje – informacijska </a:t>
            </a:r>
            <a:r>
              <a:rPr lang="bs-Latn-BA" b="1" dirty="0" smtClean="0"/>
              <a:t>pismenost </a:t>
            </a:r>
            <a:r>
              <a:rPr lang="bs-Latn-BA" b="1" dirty="0"/>
              <a:t>je znanje o svijetu </a:t>
            </a:r>
            <a:r>
              <a:rPr lang="bs-Latn-BA" b="1" dirty="0" smtClean="0"/>
              <a:t>informacija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Okvir </a:t>
            </a:r>
            <a:r>
              <a:rPr lang="bs-Latn-BA" b="1" dirty="0"/>
              <a:t>kompetencija orijentiran na informacijsko ponašanje – informacijska pismenost je skup sposobnosti i </a:t>
            </a:r>
            <a:r>
              <a:rPr lang="bs-Latn-BA" b="1" dirty="0" smtClean="0"/>
              <a:t>vještina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Okvir </a:t>
            </a:r>
            <a:r>
              <a:rPr lang="bs-Latn-BA" b="1" dirty="0"/>
              <a:t>učiti kako učiti orijentiran na konstruktivističku pedagogiju – informacijska pismenost je način </a:t>
            </a:r>
            <a:r>
              <a:rPr lang="bs-Latn-BA" b="1" dirty="0" smtClean="0"/>
              <a:t>učenja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Okvir </a:t>
            </a:r>
            <a:r>
              <a:rPr lang="bs-Latn-BA" b="1" dirty="0"/>
              <a:t>osobnih proriteta orijentiran na osobnu spoznaju o važnosti informacijske pismenosti – informacijska pismenost je personalizirano istraživanje o temi i različito je za različite ljude i </a:t>
            </a:r>
            <a:r>
              <a:rPr lang="bs-Latn-BA" b="1" dirty="0" smtClean="0"/>
              <a:t>grupe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Okvir </a:t>
            </a:r>
            <a:r>
              <a:rPr lang="bs-Latn-BA" b="1" dirty="0"/>
              <a:t>društvenog utjecaja orijentiran na utjecaj informacijske pismenosti na društvo – informacijska pismenost ima društveni kontekst </a:t>
            </a:r>
            <a:endParaRPr lang="bs-Latn-BA" b="1" dirty="0" smtClean="0"/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/>
              <a:t>R</a:t>
            </a:r>
            <a:r>
              <a:rPr lang="bs-Latn-BA" b="1" dirty="0" smtClean="0"/>
              <a:t>elacijski </a:t>
            </a:r>
            <a:r>
              <a:rPr lang="bs-Latn-BA" b="1" dirty="0"/>
              <a:t>okvir orijentiran na svijest o važnosti informacijske pismenosti i pojava povezanih s njom – informacijska pismenost je skup različitih načina uzajamnog djelovanja sa informacijama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19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36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Informacijska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Latn-BA" b="1" dirty="0"/>
              <a:t>informacijska pismenost ključna za dostizanje društva znanja </a:t>
            </a:r>
            <a:endParaRPr lang="bs-Latn-BA" b="1" dirty="0" smtClean="0"/>
          </a:p>
          <a:p>
            <a:r>
              <a:rPr lang="bs-Latn-BA" b="1" dirty="0" smtClean="0"/>
              <a:t>njen </a:t>
            </a:r>
            <a:r>
              <a:rPr lang="bs-Latn-BA" b="1" dirty="0"/>
              <a:t>je cilj pristup, korištenje, stvaranje, dijeljenje i zaštita informacija i znanja bez obzira na medij, oblik ili format u kojem se informacije mogu </a:t>
            </a:r>
            <a:r>
              <a:rPr lang="bs-Latn-BA" b="1" dirty="0" smtClean="0"/>
              <a:t>prenijeti</a:t>
            </a:r>
          </a:p>
          <a:p>
            <a:r>
              <a:rPr lang="bs-Latn-BA" b="1" dirty="0"/>
              <a:t>r</a:t>
            </a:r>
            <a:r>
              <a:rPr lang="vi-VN" b="1" dirty="0" smtClean="0"/>
              <a:t>azvoj </a:t>
            </a:r>
            <a:r>
              <a:rPr lang="vi-VN" b="1" dirty="0"/>
              <a:t>informacijsko-komunikacijskih tehnologija, </a:t>
            </a:r>
            <a:r>
              <a:rPr lang="vi-VN" b="1" dirty="0" smtClean="0"/>
              <a:t>pojav</a:t>
            </a:r>
            <a:r>
              <a:rPr lang="bs-Latn-BA" b="1" dirty="0" smtClean="0"/>
              <a:t>a</a:t>
            </a:r>
            <a:r>
              <a:rPr lang="vi-VN" b="1" dirty="0" smtClean="0"/>
              <a:t> </a:t>
            </a:r>
            <a:r>
              <a:rPr lang="vi-VN" b="1" dirty="0"/>
              <a:t>interneta, </a:t>
            </a:r>
            <a:r>
              <a:rPr lang="vi-VN" b="1" dirty="0" smtClean="0"/>
              <a:t> </a:t>
            </a:r>
            <a:r>
              <a:rPr lang="vi-VN" b="1" dirty="0"/>
              <a:t>osobito društvenih medija i mobilnih platformi</a:t>
            </a:r>
            <a:r>
              <a:rPr lang="vi-VN" b="1" dirty="0" smtClean="0"/>
              <a:t>,</a:t>
            </a:r>
            <a:endParaRPr lang="bs-Latn-BA" b="1" dirty="0" smtClean="0"/>
          </a:p>
          <a:p>
            <a:r>
              <a:rPr lang="vi-VN" b="1" dirty="0" smtClean="0">
                <a:cs typeface="Times New Roman" panose="02020603050405020304" pitchFamily="18" charset="0"/>
              </a:rPr>
              <a:t>mijenja način</a:t>
            </a:r>
            <a:r>
              <a:rPr lang="bs-Latn-BA" b="1" dirty="0" smtClean="0">
                <a:cs typeface="Times New Roman" panose="02020603050405020304" pitchFamily="18" charset="0"/>
              </a:rPr>
              <a:t>e</a:t>
            </a:r>
            <a:r>
              <a:rPr lang="vi-VN" b="1" dirty="0" smtClean="0">
                <a:cs typeface="Times New Roman" panose="02020603050405020304" pitchFamily="18" charset="0"/>
              </a:rPr>
              <a:t> </a:t>
            </a:r>
            <a:r>
              <a:rPr lang="vi-VN" b="1" dirty="0">
                <a:cs typeface="Times New Roman" panose="02020603050405020304" pitchFamily="18" charset="0"/>
              </a:rPr>
              <a:t>pronalaženja, pristupa, stvaranja i širenja informacija; </a:t>
            </a:r>
            <a:endParaRPr lang="bs-Latn-BA" b="1" dirty="0" smtClean="0">
              <a:cs typeface="Times New Roman" panose="02020603050405020304" pitchFamily="18" charset="0"/>
            </a:endParaRPr>
          </a:p>
          <a:p>
            <a:r>
              <a:rPr lang="vi-VN" b="1" dirty="0" smtClean="0">
                <a:cs typeface="Times New Roman" panose="02020603050405020304" pitchFamily="18" charset="0"/>
              </a:rPr>
              <a:t>pojedinci </a:t>
            </a:r>
            <a:r>
              <a:rPr lang="vi-VN" b="1" dirty="0">
                <a:cs typeface="Times New Roman" panose="02020603050405020304" pitchFamily="18" charset="0"/>
              </a:rPr>
              <a:t>su u isto vrijeme proizvođači i konzumenti </a:t>
            </a:r>
            <a:r>
              <a:rPr lang="vi-VN" b="1" dirty="0" smtClean="0">
                <a:cs typeface="Times New Roman" panose="02020603050405020304" pitchFamily="18" charset="0"/>
              </a:rPr>
              <a:t>informacija</a:t>
            </a:r>
            <a:endParaRPr lang="bs-Latn-BA" b="1" dirty="0">
              <a:cs typeface="Times New Roman" panose="02020603050405020304" pitchFamily="18" charset="0"/>
            </a:endParaRPr>
          </a:p>
          <a:p>
            <a:r>
              <a:rPr lang="vi-VN" b="1" dirty="0" smtClean="0">
                <a:cs typeface="Times New Roman" panose="02020603050405020304" pitchFamily="18" charset="0"/>
              </a:rPr>
              <a:t>informacije </a:t>
            </a:r>
            <a:r>
              <a:rPr lang="bs-Latn-BA" b="1" dirty="0" smtClean="0">
                <a:cs typeface="Times New Roman" panose="02020603050405020304" pitchFamily="18" charset="0"/>
              </a:rPr>
              <a:t>su </a:t>
            </a:r>
            <a:r>
              <a:rPr lang="vi-VN" b="1" dirty="0" smtClean="0">
                <a:cs typeface="Times New Roman" panose="02020603050405020304" pitchFamily="18" charset="0"/>
              </a:rPr>
              <a:t>digitalno </a:t>
            </a:r>
            <a:r>
              <a:rPr lang="vi-VN" b="1" dirty="0">
                <a:cs typeface="Times New Roman" panose="02020603050405020304" pitchFamily="18" charset="0"/>
              </a:rPr>
              <a:t>dostupne bez obzira na njihovu relevantnost, pravovremenost i vjerodostojnost</a:t>
            </a:r>
            <a:endParaRPr lang="bs-Latn-BA" b="1" dirty="0">
              <a:cs typeface="Times New Roman" panose="02020603050405020304" pitchFamily="18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65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Kontekstualni modeli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b="1" dirty="0"/>
              <a:t>Šest velikih vještina (Big Six Skills) (Eisenberg, 2000) Mikea </a:t>
            </a:r>
            <a:r>
              <a:rPr lang="bs-Latn-BA" b="1" dirty="0" smtClean="0"/>
              <a:t>Eisenberga </a:t>
            </a:r>
            <a:r>
              <a:rPr lang="bs-Latn-BA" b="1" dirty="0"/>
              <a:t>i Boba Berkowitza </a:t>
            </a:r>
            <a:endParaRPr lang="bs-Latn-BA" b="1" dirty="0" smtClean="0"/>
          </a:p>
          <a:p>
            <a:r>
              <a:rPr lang="bs-Latn-BA" b="1" dirty="0"/>
              <a:t>ujedinjuje potragu za informacijama i vještine njihove upotrebe sa tehnološkim alatima </a:t>
            </a:r>
            <a:endParaRPr lang="bs-Latn-BA" b="1" dirty="0" smtClean="0"/>
          </a:p>
          <a:p>
            <a:r>
              <a:rPr lang="bs-Latn-BA" b="1" dirty="0" smtClean="0"/>
              <a:t>model </a:t>
            </a:r>
            <a:r>
              <a:rPr lang="bs-Latn-BA" b="1" dirty="0"/>
              <a:t>ima šest </a:t>
            </a:r>
            <a:r>
              <a:rPr lang="bs-Latn-BA" b="1" dirty="0" smtClean="0"/>
              <a:t>faza: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definiranje </a:t>
            </a:r>
            <a:r>
              <a:rPr lang="bs-Latn-BA" b="1" dirty="0"/>
              <a:t>zadataka u kojoj se definira informacijski problem i identificira informacijska </a:t>
            </a:r>
            <a:r>
              <a:rPr lang="bs-Latn-BA" b="1" dirty="0" smtClean="0"/>
              <a:t>potreba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strategije </a:t>
            </a:r>
            <a:r>
              <a:rPr lang="bs-Latn-BA" b="1" dirty="0"/>
              <a:t>traženja informacija u kojoj treba odrediti moguće izvore i odabrati one </a:t>
            </a:r>
            <a:r>
              <a:rPr lang="bs-Latn-BA" b="1" dirty="0" smtClean="0"/>
              <a:t>najbolje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lociranje </a:t>
            </a:r>
            <a:r>
              <a:rPr lang="bs-Latn-BA" b="1" dirty="0"/>
              <a:t>i pristup koja obuhvata lociranje izvora (intelektualno i fizički) i pronalaženje informacija unutar </a:t>
            </a:r>
            <a:r>
              <a:rPr lang="bs-Latn-BA" b="1" dirty="0" smtClean="0"/>
              <a:t>izvora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 smtClean="0"/>
              <a:t>upotreba </a:t>
            </a:r>
            <a:r>
              <a:rPr lang="bs-Latn-BA" b="1" dirty="0"/>
              <a:t>informacija koja se sastoji od djelovanja (pročitati, čuti, vidjeti, dodirnuti) i izlučivanja relevantnih </a:t>
            </a:r>
            <a:r>
              <a:rPr lang="bs-Latn-BA" b="1" dirty="0" smtClean="0"/>
              <a:t>informacija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/>
              <a:t>sinteza, a čine je organiziranje informacija iz više izvora i prezentacija informacija</a:t>
            </a:r>
          </a:p>
          <a:p>
            <a:pPr marL="983038" lvl="2" indent="-342900">
              <a:buFont typeface="+mj-lt"/>
              <a:buAutoNum type="arabicPeriod"/>
            </a:pPr>
            <a:r>
              <a:rPr lang="bs-Latn-BA" b="1" dirty="0"/>
              <a:t>vrednovanje, a njeni dijelovi su procjena dobijenih informacija i procjena procesa</a:t>
            </a:r>
          </a:p>
          <a:p>
            <a:pPr marL="983038" lvl="2" indent="-342900">
              <a:buFont typeface="+mj-lt"/>
              <a:buAutoNum type="arabicPeriod"/>
            </a:pPr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40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SCONUL model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SCONUL model –Model sedam nosača informacijske pismenosti (Seven pillars model for </a:t>
            </a:r>
            <a:r>
              <a:rPr lang="bs-Latn-BA" b="1" dirty="0" smtClean="0"/>
              <a:t>information </a:t>
            </a:r>
            <a:r>
              <a:rPr lang="bs-Latn-BA" b="1" dirty="0"/>
              <a:t>literacy</a:t>
            </a:r>
            <a:r>
              <a:rPr lang="bs-Latn-BA" b="1" dirty="0" smtClean="0"/>
              <a:t>),</a:t>
            </a:r>
          </a:p>
          <a:p>
            <a:r>
              <a:rPr lang="bs-Latn-BA" b="1" dirty="0"/>
              <a:t>razvila ga je </a:t>
            </a:r>
            <a:r>
              <a:rPr lang="bs-Latn-BA" b="1" dirty="0" smtClean="0"/>
              <a:t>Standing </a:t>
            </a:r>
            <a:r>
              <a:rPr lang="bs-Latn-BA" b="1" dirty="0"/>
              <a:t>Conference of National and University Libraries UK and </a:t>
            </a:r>
            <a:r>
              <a:rPr lang="bs-Latn-BA" b="1" dirty="0" smtClean="0"/>
              <a:t>Ireland</a:t>
            </a:r>
          </a:p>
          <a:p>
            <a:r>
              <a:rPr lang="bs-Latn-BA" b="1" dirty="0" smtClean="0"/>
              <a:t>m</a:t>
            </a:r>
            <a:r>
              <a:rPr lang="nn-NO" b="1" dirty="0" smtClean="0"/>
              <a:t>odel </a:t>
            </a:r>
            <a:r>
              <a:rPr lang="nn-NO" b="1" dirty="0"/>
              <a:t>kombinira ideje i spektar </a:t>
            </a:r>
            <a:r>
              <a:rPr lang="nn-NO" b="1" dirty="0" smtClean="0"/>
              <a:t>vještina</a:t>
            </a:r>
            <a:endParaRPr lang="bs-Latn-BA" b="1" dirty="0" smtClean="0"/>
          </a:p>
          <a:p>
            <a:r>
              <a:rPr lang="bs-Latn-BA" b="1" dirty="0"/>
              <a:t>model je 2004. godine redizajniran i postoje ukupno četiri slikovne verzije modela </a:t>
            </a:r>
            <a:endParaRPr lang="bs-Latn-BA" b="1" dirty="0" smtClean="0"/>
          </a:p>
          <a:p>
            <a:r>
              <a:rPr lang="bs-Latn-BA" b="1" dirty="0"/>
              <a:t>i</a:t>
            </a:r>
            <a:r>
              <a:rPr lang="bs-Latn-BA" b="1" dirty="0" smtClean="0"/>
              <a:t>nformacijsku </a:t>
            </a:r>
            <a:r>
              <a:rPr lang="bs-Latn-BA" b="1" dirty="0"/>
              <a:t>pismenost čini sedam nosača glavnih vještina u čijoj osnovi su dva polazišta: osnovne bibliotečke i kompjuterske </a:t>
            </a:r>
            <a:r>
              <a:rPr lang="bs-Latn-BA" b="1" dirty="0" smtClean="0"/>
              <a:t>vještine</a:t>
            </a:r>
          </a:p>
          <a:p>
            <a:r>
              <a:rPr lang="bs-Latn-BA" b="1" dirty="0"/>
              <a:t>k</a:t>
            </a:r>
            <a:r>
              <a:rPr lang="bs-Latn-BA" b="1" dirty="0" smtClean="0"/>
              <a:t>ao podloga za stjecanje glavnih vještina</a:t>
            </a:r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21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62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561987-EPP-1-2015-1-IE-EPPKA2-CBHE-JP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4294967295"/>
          </p:nvPr>
        </p:nvSpPr>
        <p:spPr>
          <a:xfrm>
            <a:off x="4572000" y="404664"/>
            <a:ext cx="4176464" cy="5760640"/>
          </a:xfrm>
        </p:spPr>
        <p:txBody>
          <a:bodyPr>
            <a:normAutofit fontScale="92500"/>
          </a:bodyPr>
          <a:lstStyle/>
          <a:p>
            <a:r>
              <a:rPr lang="vi-VN" sz="1400" b="1" dirty="0" smtClean="0"/>
              <a:t>glavne vještine su: </a:t>
            </a:r>
            <a:endParaRPr lang="bs-Latn-BA" sz="1400" b="1" dirty="0" smtClean="0"/>
          </a:p>
          <a:p>
            <a:pPr marL="548669" lvl="1" indent="-228600">
              <a:buFont typeface="+mj-lt"/>
              <a:buAutoNum type="arabicPeriod"/>
            </a:pPr>
            <a:r>
              <a:rPr lang="vi-VN" sz="1200" b="1" dirty="0" smtClean="0"/>
              <a:t>Sposobnost prepoznavanja informacijske potrebe, </a:t>
            </a:r>
            <a:endParaRPr lang="bs-Latn-BA" sz="1200" b="1" dirty="0" smtClean="0"/>
          </a:p>
          <a:p>
            <a:pPr marL="548669" lvl="1" indent="-228600">
              <a:buFont typeface="+mj-lt"/>
              <a:buAutoNum type="arabicPeriod"/>
            </a:pPr>
            <a:r>
              <a:rPr lang="vi-VN" sz="1200" b="1" dirty="0" smtClean="0"/>
              <a:t>Sposobnost razlikovanja načina na koje se mogu razriješiti informacijske praznine i nedostatak znanja, </a:t>
            </a:r>
            <a:endParaRPr lang="bs-Latn-BA" sz="1200" b="1" dirty="0" smtClean="0"/>
          </a:p>
          <a:p>
            <a:pPr marL="548669" lvl="1" indent="-228600">
              <a:buFont typeface="+mj-lt"/>
              <a:buAutoNum type="arabicPeriod"/>
            </a:pPr>
            <a:r>
              <a:rPr lang="vi-VN" sz="1200" b="1" dirty="0" smtClean="0"/>
              <a:t>Sposobnost da se izgrade strategije za pronalaženje informacija, </a:t>
            </a:r>
            <a:endParaRPr lang="bs-Latn-BA" sz="1200" b="1" dirty="0" smtClean="0"/>
          </a:p>
          <a:p>
            <a:pPr marL="548669" lvl="1" indent="-228600">
              <a:buFont typeface="+mj-lt"/>
              <a:buAutoNum type="arabicPeriod"/>
            </a:pPr>
            <a:r>
              <a:rPr lang="vi-VN" sz="1200" b="1" dirty="0" smtClean="0"/>
              <a:t>Sposobnost lociranja i pristupanja informacijama, </a:t>
            </a:r>
            <a:endParaRPr lang="bs-Latn-BA" sz="1200" b="1" dirty="0" smtClean="0"/>
          </a:p>
          <a:p>
            <a:pPr marL="548669" lvl="1" indent="-228600">
              <a:buFont typeface="+mj-lt"/>
              <a:buAutoNum type="arabicPeriod"/>
            </a:pPr>
            <a:r>
              <a:rPr lang="vi-VN" sz="1200" b="1" dirty="0" smtClean="0"/>
              <a:t>Sposobnost procjene, komparacije i vrednovanja informacija dobijenih iz različitih izvora, </a:t>
            </a:r>
            <a:endParaRPr lang="bs-Latn-BA" sz="1200" b="1" dirty="0" smtClean="0"/>
          </a:p>
          <a:p>
            <a:pPr marL="548669" lvl="1" indent="-228600">
              <a:buFont typeface="+mj-lt"/>
              <a:buAutoNum type="arabicPeriod"/>
            </a:pPr>
            <a:r>
              <a:rPr lang="vi-VN" sz="1200" b="1" dirty="0" smtClean="0"/>
              <a:t>Sposobnost odgovarajućeg organiziranja, primjene i predstavljanja informacija drugima na primjeren način u skladu sa okolnostima i situacijom, </a:t>
            </a:r>
            <a:endParaRPr lang="bs-Latn-BA" sz="1200" b="1" dirty="0" smtClean="0"/>
          </a:p>
          <a:p>
            <a:pPr marL="548669" lvl="1" indent="-228600">
              <a:buFont typeface="+mj-lt"/>
              <a:buAutoNum type="arabicPeriod"/>
            </a:pPr>
            <a:r>
              <a:rPr lang="vi-VN" sz="1200" b="1" dirty="0" smtClean="0"/>
              <a:t>Sposobnost sinteze i sažimanja pronađenih informacija u svrhu doprinosa izgradnji novog znanja</a:t>
            </a:r>
            <a:endParaRPr lang="bs-Latn-BA" sz="1200" b="1" dirty="0" smtClean="0"/>
          </a:p>
          <a:p>
            <a:r>
              <a:rPr lang="bs-Latn-BA" sz="1200" b="1" dirty="0" smtClean="0"/>
              <a:t>Proces se nadograđuje</a:t>
            </a:r>
          </a:p>
          <a:p>
            <a:r>
              <a:rPr lang="bs-Latn-BA" sz="1200" b="1" dirty="0"/>
              <a:t>korisnik napreduje od početnika do eksperta i stiče nove sposobnosti kroz obrazovanje i </a:t>
            </a:r>
            <a:r>
              <a:rPr lang="bs-Latn-BA" sz="1200" b="1" dirty="0" smtClean="0"/>
              <a:t>učenje</a:t>
            </a:r>
          </a:p>
          <a:p>
            <a:r>
              <a:rPr lang="bs-Latn-BA" sz="1200" b="1" dirty="0" smtClean="0"/>
              <a:t>tek </a:t>
            </a:r>
            <a:r>
              <a:rPr lang="bs-Latn-BA" sz="1200" b="1" dirty="0"/>
              <a:t>na ekspertnom nivou, korisnik informacija stječe kritičku svijest o korištenju informacija kao intelektualnog izvora</a:t>
            </a:r>
          </a:p>
          <a:p>
            <a:endParaRPr lang="bs-Latn-BA" sz="1100" b="1" dirty="0" smtClean="0"/>
          </a:p>
          <a:p>
            <a:endParaRPr lang="bs-Latn-BA" sz="2000" b="1" dirty="0" smtClean="0"/>
          </a:p>
          <a:p>
            <a:endParaRPr lang="bs-Latn-B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836712"/>
            <a:ext cx="4373780" cy="5328592"/>
          </a:xfrm>
        </p:spPr>
      </p:pic>
    </p:spTree>
    <p:extLst>
      <p:ext uri="{BB962C8B-B14F-4D97-AF65-F5344CB8AC3E}">
        <p14:creationId xmlns:p14="http://schemas.microsoft.com/office/powerpoint/2010/main" xmlns="" val="128287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Online moduli IP </a:t>
            </a:r>
            <a:endParaRPr lang="bs-Latn-BA" sz="2400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933" y="1701800"/>
            <a:ext cx="596053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14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Online moduli IP</a:t>
            </a:r>
            <a:endParaRPr lang="bs-Latn-BA" sz="2400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24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933" y="1701800"/>
            <a:ext cx="596053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216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25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683568" y="2492896"/>
            <a:ext cx="8460432" cy="1152128"/>
          </a:xfrm>
        </p:spPr>
        <p:txBody>
          <a:bodyPr>
            <a:normAutofit/>
          </a:bodyPr>
          <a:lstStyle/>
          <a:p>
            <a:r>
              <a:rPr lang="bs-Latn-BA" sz="2400" b="1" dirty="0" smtClean="0"/>
              <a:t>Model prožimanja komponenti</a:t>
            </a:r>
            <a:br>
              <a:rPr lang="bs-Latn-BA" sz="2400" b="1" dirty="0" smtClean="0"/>
            </a:br>
            <a:r>
              <a:rPr lang="bs-Latn-BA" sz="2400" b="1" dirty="0" smtClean="0"/>
              <a:t>Permeation Component Model (2011)</a:t>
            </a:r>
            <a:endParaRPr lang="bs-Latn-BA" sz="2400" b="1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35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26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9" y="260648"/>
            <a:ext cx="8572703" cy="637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040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Standardi IP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Izvedbena rješenja za primjenu modela informacijske </a:t>
            </a:r>
            <a:r>
              <a:rPr lang="bs-Latn-BA" b="1" dirty="0" smtClean="0"/>
              <a:t>pismenosti </a:t>
            </a:r>
            <a:r>
              <a:rPr lang="bs-Latn-BA" b="1" dirty="0"/>
              <a:t>usmjerena na praksu su </a:t>
            </a:r>
            <a:r>
              <a:rPr lang="bs-Latn-BA" b="1" dirty="0" smtClean="0"/>
              <a:t>standardi </a:t>
            </a:r>
          </a:p>
          <a:p>
            <a:r>
              <a:rPr lang="bs-Latn-BA" b="1" dirty="0" smtClean="0"/>
              <a:t>američka </a:t>
            </a:r>
            <a:r>
              <a:rPr lang="bs-Latn-BA" b="1" dirty="0"/>
              <a:t>Asocijacije visokoškolskih i istraživačkih biblioteka ACRL </a:t>
            </a:r>
            <a:r>
              <a:rPr lang="en-US" b="1" dirty="0"/>
              <a:t>(Association of College and Research Libraries</a:t>
            </a:r>
            <a:r>
              <a:rPr lang="en-US" b="1" dirty="0" smtClean="0"/>
              <a:t>).</a:t>
            </a:r>
            <a:r>
              <a:rPr lang="bs-Latn-BA" b="1" dirty="0" smtClean="0"/>
              <a:t>2000. god.</a:t>
            </a:r>
          </a:p>
          <a:p>
            <a:r>
              <a:rPr lang="bs-Latn-BA" b="1" dirty="0" smtClean="0"/>
              <a:t>Standardi </a:t>
            </a:r>
            <a:r>
              <a:rPr lang="bs-Latn-BA" b="1" dirty="0"/>
              <a:t>informacijske pismenosti za visoko obrazovanje (Information Literacy Standards for Higher Education) kao okvir za procjenu informacijske pismenosti i njenu implementaciju na nivou </a:t>
            </a:r>
            <a:r>
              <a:rPr lang="bs-Latn-BA" b="1" dirty="0" smtClean="0"/>
              <a:t>univerziteta</a:t>
            </a:r>
          </a:p>
          <a:p>
            <a:r>
              <a:rPr lang="bs-Latn-BA" b="1" dirty="0"/>
              <a:t>s</a:t>
            </a:r>
            <a:r>
              <a:rPr lang="bs-Latn-BA" b="1" dirty="0" smtClean="0"/>
              <a:t>astoje se </a:t>
            </a:r>
            <a:r>
              <a:rPr lang="sv-SE" b="1" dirty="0"/>
              <a:t>se od 5 osnovnih standarda, 22 izvedbena kazala i 86 ishoda učenja </a:t>
            </a:r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4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ACRL standardi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bs-Latn-BA" b="1" dirty="0" smtClean="0"/>
              <a:t>Informacijski </a:t>
            </a:r>
            <a:r>
              <a:rPr lang="bs-Latn-BA" b="1" dirty="0"/>
              <a:t>pismen student zna odrediti prirodu i </a:t>
            </a:r>
            <a:r>
              <a:rPr lang="bs-Latn-BA" b="1" dirty="0" smtClean="0"/>
              <a:t>opseg   informacijske </a:t>
            </a:r>
            <a:r>
              <a:rPr lang="bs-Latn-BA" b="1" dirty="0"/>
              <a:t>potrebe (ZNATI)</a:t>
            </a:r>
          </a:p>
          <a:p>
            <a:pPr marL="342900" indent="-342900">
              <a:buFont typeface="+mj-lt"/>
              <a:buAutoNum type="arabicPeriod"/>
            </a:pPr>
            <a:r>
              <a:rPr lang="bs-Latn-BA" b="1" dirty="0" smtClean="0"/>
              <a:t>Informacijski </a:t>
            </a:r>
            <a:r>
              <a:rPr lang="bs-Latn-BA" b="1" dirty="0"/>
              <a:t>pismen student pristupa potrebnim informacijama učinkovito i uspješno (PRISTUPITI)</a:t>
            </a:r>
          </a:p>
          <a:p>
            <a:pPr marL="342900" indent="-342900">
              <a:buFont typeface="+mj-lt"/>
              <a:buAutoNum type="arabicPeriod"/>
            </a:pPr>
            <a:r>
              <a:rPr lang="bs-Latn-BA" b="1" dirty="0" smtClean="0"/>
              <a:t>Informacijski </a:t>
            </a:r>
            <a:r>
              <a:rPr lang="bs-Latn-BA" b="1" dirty="0"/>
              <a:t>pismen student kritički procjenjuje informacije i izvore informacija i uključuje odabrane informacije u vlastiti korpus znanja i vrijednosni sistem (PROCIJENITI)</a:t>
            </a:r>
          </a:p>
          <a:p>
            <a:pPr marL="342900" indent="-342900">
              <a:buFont typeface="+mj-lt"/>
              <a:buAutoNum type="arabicPeriod"/>
            </a:pPr>
            <a:r>
              <a:rPr lang="bs-Latn-BA" b="1" dirty="0" smtClean="0"/>
              <a:t>Informacijski </a:t>
            </a:r>
            <a:r>
              <a:rPr lang="bs-Latn-BA" b="1" dirty="0"/>
              <a:t>pismen student učinkovito koristi informacije za postizanje zadanih ciljeva, individualno ili u okviru grupe (KORISTITI)</a:t>
            </a:r>
          </a:p>
          <a:p>
            <a:pPr marL="342900" indent="-342900">
              <a:buFont typeface="+mj-lt"/>
              <a:buAutoNum type="arabicPeriod"/>
            </a:pPr>
            <a:r>
              <a:rPr lang="bs-Latn-BA" b="1" dirty="0" smtClean="0"/>
              <a:t> Informacijski </a:t>
            </a:r>
            <a:r>
              <a:rPr lang="bs-Latn-BA" b="1" dirty="0"/>
              <a:t>pismen student razumije ekonomska, pravna i društvena pitanja korištenja informacija i pristupa i koristi informacije etički i po pravnim propisima (ETIKA/PRAVNI PROPISI)</a:t>
            </a:r>
          </a:p>
          <a:p>
            <a:pPr lvl="1"/>
            <a:endParaRPr lang="bs-Latn-BA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28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37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000" b="1" dirty="0"/>
              <a:t>Institut za informacijsku pismenost Australije i Novog Zelanda (Australian and New Zeland Information Literacy Institute ANZIIL)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1400" b="1" dirty="0"/>
              <a:t>definira šest temeljnih standarda informacijske pismenosti po kojima informacijski pismena osoba </a:t>
            </a:r>
            <a:r>
              <a:rPr lang="bs-Latn-BA" sz="1400" b="1" dirty="0" smtClean="0"/>
              <a:t>uopće</a:t>
            </a:r>
            <a:r>
              <a:rPr lang="bs-Latn-BA" sz="1400" b="1" dirty="0"/>
              <a:t>, a ne samo student </a:t>
            </a:r>
            <a:endParaRPr lang="bs-Latn-BA" sz="1400" b="1" dirty="0" smtClean="0"/>
          </a:p>
          <a:p>
            <a:pPr lvl="1"/>
            <a:r>
              <a:rPr lang="bs-Latn-BA" sz="1400" b="1" dirty="0" smtClean="0"/>
              <a:t>prepoznaje </a:t>
            </a:r>
            <a:r>
              <a:rPr lang="bs-Latn-BA" sz="1400" b="1" dirty="0"/>
              <a:t>informacijsku potrebu i njenu prirodu i opseg</a:t>
            </a:r>
          </a:p>
          <a:p>
            <a:pPr lvl="1"/>
            <a:r>
              <a:rPr lang="bs-Latn-BA" sz="1400" b="1" dirty="0" smtClean="0"/>
              <a:t>uspješno </a:t>
            </a:r>
            <a:r>
              <a:rPr lang="bs-Latn-BA" sz="1400" b="1" dirty="0"/>
              <a:t>i učinkovito pronalazi informacije</a:t>
            </a:r>
          </a:p>
          <a:p>
            <a:pPr lvl="1"/>
            <a:r>
              <a:rPr lang="bs-Latn-BA" sz="1400" b="1" dirty="0" smtClean="0"/>
              <a:t>kritički </a:t>
            </a:r>
            <a:r>
              <a:rPr lang="bs-Latn-BA" sz="1400" b="1" dirty="0"/>
              <a:t>vrednuje informacije i proces pretraživanja informacija</a:t>
            </a:r>
          </a:p>
          <a:p>
            <a:pPr lvl="1"/>
            <a:r>
              <a:rPr lang="bs-Latn-BA" sz="1400" b="1" dirty="0" smtClean="0"/>
              <a:t>upravlja </a:t>
            </a:r>
            <a:r>
              <a:rPr lang="bs-Latn-BA" sz="1400" b="1" dirty="0"/>
              <a:t>odabranim i generiranim informacijama</a:t>
            </a:r>
          </a:p>
          <a:p>
            <a:pPr lvl="1"/>
            <a:r>
              <a:rPr lang="bs-Latn-BA" sz="1400" b="1" dirty="0" smtClean="0"/>
              <a:t>koristi </a:t>
            </a:r>
            <a:r>
              <a:rPr lang="bs-Latn-BA" sz="1400" b="1" dirty="0"/>
              <a:t>prijašnje i nove informacije za razvoj novih koncepata ili kreaciju novih spoznaja</a:t>
            </a:r>
          </a:p>
          <a:p>
            <a:pPr lvl="1"/>
            <a:r>
              <a:rPr lang="bs-Latn-BA" sz="1400" b="1" dirty="0" smtClean="0"/>
              <a:t>koristi </a:t>
            </a:r>
            <a:r>
              <a:rPr lang="bs-Latn-BA" sz="1400" b="1" dirty="0"/>
              <a:t>informacije uz razumijevanje kulturnih, moralnih, pravnih, ekonomskih i društvenih pitanja upotrebe informacija</a:t>
            </a:r>
          </a:p>
          <a:p>
            <a:r>
              <a:rPr lang="vi-VN" sz="1400" b="1" dirty="0"/>
              <a:t>Ovih šest standarda je razrađeno u indikatorima i ishodima učenja koji pokazuju koje sposobnosti osobe trebaju razviti da dosegnu ove standarde</a:t>
            </a:r>
            <a:endParaRPr lang="bs-Latn-BA" sz="1400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29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32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Informacijska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54328"/>
            <a:ext cx="7702624" cy="4717872"/>
          </a:xfrm>
        </p:spPr>
        <p:txBody>
          <a:bodyPr>
            <a:normAutofit/>
          </a:bodyPr>
          <a:lstStyle/>
          <a:p>
            <a:endParaRPr lang="pl-PL" sz="1700" b="1" dirty="0" smtClean="0"/>
          </a:p>
          <a:p>
            <a:endParaRPr lang="pl-PL" sz="1700" b="1" dirty="0"/>
          </a:p>
          <a:p>
            <a:r>
              <a:rPr lang="pl-PL" sz="1700" b="1" dirty="0" smtClean="0"/>
              <a:t>Relativno </a:t>
            </a:r>
            <a:r>
              <a:rPr lang="pl-PL" sz="1700" b="1" dirty="0"/>
              <a:t>laka dostupnost informacija stvara zabludu da je </a:t>
            </a:r>
            <a:r>
              <a:rPr lang="pl-PL" sz="1700" b="1" dirty="0" smtClean="0"/>
              <a:t>potraga </a:t>
            </a:r>
            <a:r>
              <a:rPr lang="pl-PL" sz="1700" b="1" dirty="0"/>
              <a:t>za informacijama i znanjem jednostavan </a:t>
            </a:r>
            <a:r>
              <a:rPr lang="pl-PL" sz="1700" b="1" dirty="0" smtClean="0"/>
              <a:t>zadatak</a:t>
            </a:r>
          </a:p>
          <a:p>
            <a:r>
              <a:rPr lang="bs-Latn-BA" sz="1700" b="1" dirty="0"/>
              <a:t>Razvoj tehnologije je omogućio nastanak brojnih elektronskih izvora informacija</a:t>
            </a:r>
            <a:r>
              <a:rPr lang="bs-Latn-BA" sz="1700" b="1" dirty="0" smtClean="0"/>
              <a:t>,</a:t>
            </a:r>
          </a:p>
          <a:p>
            <a:r>
              <a:rPr lang="bs-Latn-BA" sz="1700" b="1" dirty="0" smtClean="0"/>
              <a:t>tehnologija</a:t>
            </a:r>
            <a:r>
              <a:rPr lang="bs-Latn-BA" sz="1700" b="1" dirty="0"/>
              <a:t>, iako vrlo značajna, sama po sebi nije </a:t>
            </a:r>
            <a:r>
              <a:rPr lang="bs-Latn-BA" sz="1700" b="1" dirty="0" smtClean="0"/>
              <a:t>dovoljna</a:t>
            </a:r>
          </a:p>
          <a:p>
            <a:endParaRPr lang="bs-Latn-BA" sz="1700" b="1" dirty="0" smtClean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85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ANZIIL standard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b="1" dirty="0" smtClean="0"/>
              <a:t>Naglašava vezu </a:t>
            </a:r>
            <a:r>
              <a:rPr lang="vi-VN" b="1" dirty="0"/>
              <a:t>između informacijske pismenosti i cjeloživotnog </a:t>
            </a:r>
            <a:r>
              <a:rPr lang="vi-VN" b="1" dirty="0" smtClean="0"/>
              <a:t>učenja</a:t>
            </a:r>
            <a:r>
              <a:rPr lang="bs-Latn-BA" b="1" dirty="0" smtClean="0"/>
              <a:t> </a:t>
            </a:r>
          </a:p>
          <a:p>
            <a:r>
              <a:rPr lang="bs-Latn-BA" b="1" dirty="0"/>
              <a:t>osoba koja učestvuje u cjeloživotnom učenju:</a:t>
            </a:r>
          </a:p>
          <a:p>
            <a:pPr lvl="1"/>
            <a:r>
              <a:rPr lang="bs-Latn-BA" b="1" dirty="0" smtClean="0"/>
              <a:t>poznaje </a:t>
            </a:r>
            <a:r>
              <a:rPr lang="bs-Latn-BA" b="1" dirty="0"/>
              <a:t>glavne trenutno raspoložive resurse u najmanje jednoj oblasti studija</a:t>
            </a:r>
          </a:p>
          <a:p>
            <a:pPr lvl="1"/>
            <a:r>
              <a:rPr lang="bs-Latn-BA" b="1" dirty="0" smtClean="0"/>
              <a:t>ima </a:t>
            </a:r>
            <a:r>
              <a:rPr lang="bs-Latn-BA" b="1" dirty="0"/>
              <a:t>sposobnost da formira istraživačka pitanja u najmanje jednoj oblasti studija</a:t>
            </a:r>
          </a:p>
          <a:p>
            <a:pPr lvl="1"/>
            <a:r>
              <a:rPr lang="bs-Latn-BA" b="1" dirty="0" smtClean="0"/>
              <a:t>ima </a:t>
            </a:r>
            <a:r>
              <a:rPr lang="bs-Latn-BA" b="1" dirty="0"/>
              <a:t>sposobnost da locira, procjenjuje, upravlja i koristi informacije u različitim kontekstima</a:t>
            </a:r>
          </a:p>
          <a:p>
            <a:pPr lvl="1"/>
            <a:r>
              <a:rPr lang="bs-Latn-BA" b="1" dirty="0" smtClean="0"/>
              <a:t>ima </a:t>
            </a:r>
            <a:r>
              <a:rPr lang="bs-Latn-BA" b="1" dirty="0"/>
              <a:t>sposobnost da preuzme informacije koristeći različite medije</a:t>
            </a:r>
          </a:p>
          <a:p>
            <a:pPr lvl="1"/>
            <a:r>
              <a:rPr lang="bs-Latn-BA" b="1" dirty="0" smtClean="0"/>
              <a:t>ima </a:t>
            </a:r>
            <a:r>
              <a:rPr lang="bs-Latn-BA" b="1" dirty="0"/>
              <a:t>sposobnost da dekodira informacije u različitim oblicima: pismene, statističke, grafičke, dijagrame, tabele</a:t>
            </a:r>
          </a:p>
          <a:p>
            <a:pPr lvl="1"/>
            <a:r>
              <a:rPr lang="bs-Latn-BA" b="1" dirty="0" smtClean="0"/>
              <a:t>ima </a:t>
            </a:r>
            <a:r>
              <a:rPr lang="bs-Latn-BA" b="1" dirty="0"/>
              <a:t>sposobnost da kritički vrednuje informacije</a:t>
            </a:r>
          </a:p>
          <a:p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30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43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IFLA standard IP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b="1" dirty="0" smtClean="0"/>
              <a:t>Generički standard</a:t>
            </a:r>
          </a:p>
          <a:p>
            <a:r>
              <a:rPr lang="bs-Latn-BA" b="1" dirty="0"/>
              <a:t>3 osnovne komponente: pristup, procjena i korištenje </a:t>
            </a:r>
            <a:r>
              <a:rPr lang="bs-Latn-BA" b="1" dirty="0" smtClean="0"/>
              <a:t>informacija</a:t>
            </a:r>
          </a:p>
          <a:p>
            <a:pPr marL="400050" indent="-400050">
              <a:buAutoNum type="romanUcPeriod"/>
            </a:pPr>
            <a:r>
              <a:rPr lang="bs-Latn-BA" b="1" dirty="0" smtClean="0"/>
              <a:t>Pristup</a:t>
            </a:r>
            <a:r>
              <a:rPr lang="bs-Latn-BA" b="1" dirty="0"/>
              <a:t>. Korisnik pristupa informacijama efikasno </a:t>
            </a:r>
            <a:r>
              <a:rPr lang="bs-Latn-BA" b="1" dirty="0" smtClean="0"/>
              <a:t>i </a:t>
            </a:r>
            <a:r>
              <a:rPr lang="bs-Latn-BA" b="1" dirty="0"/>
              <a:t>djelotvorno</a:t>
            </a:r>
          </a:p>
          <a:p>
            <a:pPr marL="640138" lvl="2" indent="0">
              <a:buNone/>
            </a:pPr>
            <a:r>
              <a:rPr lang="bs-Latn-BA" b="1" dirty="0"/>
              <a:t>1. Definira i artikulira informacijsku potrebu</a:t>
            </a:r>
          </a:p>
          <a:p>
            <a:pPr marL="640138" lvl="2" indent="0">
              <a:buNone/>
            </a:pPr>
            <a:r>
              <a:rPr lang="bs-Latn-BA" b="1" dirty="0"/>
              <a:t>2. Locira informacije</a:t>
            </a:r>
          </a:p>
          <a:p>
            <a:pPr marL="0" indent="0">
              <a:buNone/>
            </a:pPr>
            <a:r>
              <a:rPr lang="bs-Latn-BA" b="1" dirty="0" smtClean="0"/>
              <a:t>II. Vrednovanje</a:t>
            </a:r>
            <a:r>
              <a:rPr lang="bs-Latn-BA" b="1" dirty="0"/>
              <a:t>. Korisnik vrednuje informacije kritički</a:t>
            </a:r>
          </a:p>
          <a:p>
            <a:pPr marL="640138" lvl="2" indent="0">
              <a:buNone/>
            </a:pPr>
            <a:r>
              <a:rPr lang="bs-Latn-BA" b="1" dirty="0"/>
              <a:t>1. Procjenjuje informacije</a:t>
            </a:r>
          </a:p>
          <a:p>
            <a:pPr marL="640138" lvl="2" indent="0">
              <a:buNone/>
            </a:pPr>
            <a:r>
              <a:rPr lang="bs-Latn-BA" b="1" dirty="0"/>
              <a:t>2. Organizira informacije</a:t>
            </a:r>
          </a:p>
          <a:p>
            <a:pPr marL="0" indent="0">
              <a:buNone/>
            </a:pPr>
            <a:r>
              <a:rPr lang="bs-Latn-BA" b="1" dirty="0" smtClean="0"/>
              <a:t>III. Korištenje</a:t>
            </a:r>
            <a:r>
              <a:rPr lang="bs-Latn-BA" b="1" dirty="0"/>
              <a:t>. Korisnik vrednuje informacije tačno </a:t>
            </a:r>
            <a:r>
              <a:rPr lang="bs-Latn-BA" b="1" dirty="0" smtClean="0"/>
              <a:t>i      kreativno</a:t>
            </a:r>
          </a:p>
          <a:p>
            <a:pPr marL="662969" lvl="1" indent="-342900">
              <a:buAutoNum type="arabicPeriod"/>
            </a:pPr>
            <a:r>
              <a:rPr lang="bs-Latn-BA" b="1" dirty="0" smtClean="0"/>
              <a:t>Upotrebljava informacije</a:t>
            </a:r>
          </a:p>
          <a:p>
            <a:pPr marL="320069" lvl="1" indent="0">
              <a:buNone/>
            </a:pPr>
            <a:r>
              <a:rPr lang="bs-Latn-BA" b="1" dirty="0" smtClean="0"/>
              <a:t>2</a:t>
            </a:r>
            <a:r>
              <a:rPr lang="bs-Latn-BA" b="1" dirty="0"/>
              <a:t>. Saopćava i koristi informacije na etičan način</a:t>
            </a:r>
          </a:p>
          <a:p>
            <a:endParaRPr lang="bs-Latn-BA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54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IP kao metapismenost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S pojavom društvenih medija i saradničkih zajednica mijenja </a:t>
            </a:r>
            <a:r>
              <a:rPr lang="bs-Latn-BA" b="1" dirty="0" smtClean="0"/>
              <a:t>se informacijski </a:t>
            </a:r>
            <a:r>
              <a:rPr lang="bs-Latn-BA" b="1" dirty="0"/>
              <a:t>krajolik </a:t>
            </a:r>
            <a:endParaRPr lang="bs-Latn-BA" b="1" dirty="0" smtClean="0"/>
          </a:p>
          <a:p>
            <a:r>
              <a:rPr lang="pl-PL" b="1" dirty="0"/>
              <a:t>postaje transferabilan, kolaborativan i s velikim protokom </a:t>
            </a:r>
            <a:r>
              <a:rPr lang="pl-PL" b="1" dirty="0" smtClean="0"/>
              <a:t>informacija</a:t>
            </a:r>
          </a:p>
          <a:p>
            <a:r>
              <a:rPr lang="bs-Latn-BA" b="1" dirty="0"/>
              <a:t>uvode </a:t>
            </a:r>
            <a:r>
              <a:rPr lang="bs-Latn-BA" b="1" dirty="0" smtClean="0"/>
              <a:t>se pojam </a:t>
            </a:r>
            <a:r>
              <a:rPr lang="bs-Latn-BA" b="1" dirty="0"/>
              <a:t>metapismenosti </a:t>
            </a:r>
            <a:endParaRPr lang="bs-Latn-BA" b="1" dirty="0" smtClean="0"/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Metapismenost proširuje opseg tradicionalnih informacijskih vještina (odrediti, pristupiti, locirati, razumjeti, stvarati i upotrebljavati informacije) i uključuje zajedničko stvaranje i dijeljenje informacija u participativnom digitalnom okruženju (sarađivati, stvarati, dijeliti). Ovaj pristup zahtijeva stalno prilagođavanje novim tehnologijama i kritičko promišljanje i refleksiju da bi se oni koji uče uključili u taj prostor kao proizvođači, saradnici i distributeri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(Mackey and Jacobson prema ALA/ACRL, 2014b:21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bs-Latn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32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93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Okvir za informacijsku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s-Latn-BA" b="1" dirty="0"/>
              <a:t>Asocijacija američkih visokoškolskih i istraživačkih biblioteka (Association of College and Research Library ACRL) je 2012. godine pokrenula aktivnosti na donošenju novog dokumenta za </a:t>
            </a:r>
            <a:r>
              <a:rPr lang="bs-Latn-BA" b="1" dirty="0" smtClean="0"/>
              <a:t>definiranje </a:t>
            </a:r>
            <a:r>
              <a:rPr lang="bs-Latn-BA" b="1" dirty="0"/>
              <a:t>informacijske pismenosti </a:t>
            </a:r>
            <a:endParaRPr lang="bs-Latn-BA" b="1" dirty="0" smtClean="0"/>
          </a:p>
          <a:p>
            <a:r>
              <a:rPr lang="bs-Latn-BA" b="1" dirty="0"/>
              <a:t>Okvir za informacijsku pismenost u visokom obrazovanju (Framework for Information Literacy in Higher Education</a:t>
            </a:r>
            <a:r>
              <a:rPr lang="bs-Latn-BA" b="1" dirty="0" smtClean="0"/>
              <a:t>). Januar 2016</a:t>
            </a:r>
          </a:p>
          <a:p>
            <a:r>
              <a:rPr lang="bs-Latn-BA" b="1" dirty="0" smtClean="0"/>
              <a:t>govori </a:t>
            </a:r>
            <a:r>
              <a:rPr lang="bs-Latn-BA" b="1" dirty="0"/>
              <a:t>se o </a:t>
            </a:r>
            <a:r>
              <a:rPr lang="bs-Latn-BA" b="1" dirty="0" smtClean="0"/>
              <a:t>informacijskom </a:t>
            </a:r>
            <a:r>
              <a:rPr lang="bs-Latn-BA" b="1" dirty="0"/>
              <a:t>„</a:t>
            </a:r>
            <a:r>
              <a:rPr lang="bs-Latn-BA" b="1" dirty="0" smtClean="0"/>
              <a:t>ekosistemu“ </a:t>
            </a:r>
          </a:p>
          <a:p>
            <a:r>
              <a:rPr lang="vi-VN" b="1" dirty="0"/>
              <a:t>„</a:t>
            </a:r>
            <a:r>
              <a:rPr lang="vi-VN" b="1" i="1" dirty="0"/>
              <a:t>spektar sposobnosti, praksi i navika koje proširuju i produbljuju učenje kroz angažman u informacijskom ekosistemu, te uključuje:</a:t>
            </a:r>
          </a:p>
          <a:p>
            <a:pPr lvl="1"/>
            <a:r>
              <a:rPr lang="vi-VN" b="1" i="1" dirty="0" smtClean="0"/>
              <a:t>razumijevanje </a:t>
            </a:r>
            <a:r>
              <a:rPr lang="vi-VN" b="1" i="1" dirty="0"/>
              <a:t>suštinskih koncepata o tom ekosistemu</a:t>
            </a:r>
          </a:p>
          <a:p>
            <a:pPr lvl="1"/>
            <a:r>
              <a:rPr lang="vi-VN" b="1" i="1" dirty="0" smtClean="0"/>
              <a:t>uključivanje </a:t>
            </a:r>
            <a:r>
              <a:rPr lang="vi-VN" b="1" i="1" dirty="0"/>
              <a:t>u kreativne rasprave i kritičke refleksije kako bi se postavila pitanja za pronalaženje, vrednovanje i upravljanje informacijama kroz stalno obnavljajući proces</a:t>
            </a:r>
          </a:p>
          <a:p>
            <a:pPr lvl="1"/>
            <a:r>
              <a:rPr lang="vi-VN" b="1" i="1" dirty="0" smtClean="0"/>
              <a:t>kreiranje </a:t>
            </a:r>
            <a:r>
              <a:rPr lang="vi-VN" b="1" i="1" dirty="0"/>
              <a:t>novog znanja kroz etičko sudjelovanje u zajednicama učenja, obrazovanju i učešće u civilnom društvu</a:t>
            </a:r>
          </a:p>
          <a:p>
            <a:pPr lvl="1"/>
            <a:r>
              <a:rPr lang="vi-VN" b="1" i="1" dirty="0" smtClean="0"/>
              <a:t>usvajanje </a:t>
            </a:r>
            <a:r>
              <a:rPr lang="vi-VN" b="1" i="1" dirty="0"/>
              <a:t>strateškog pogleda na interese, predrasude i nagađanja prezentirana u informacijskom ekosistemu</a:t>
            </a:r>
            <a:r>
              <a:rPr lang="vi-VN" b="1" dirty="0"/>
              <a:t>“ (ALA/ACRL, 2014a:5</a:t>
            </a:r>
            <a:r>
              <a:rPr lang="vi-VN" b="1" dirty="0" smtClean="0"/>
              <a:t>)</a:t>
            </a:r>
            <a:endParaRPr lang="vi-VN" b="1" dirty="0"/>
          </a:p>
          <a:p>
            <a:endParaRPr lang="bs-Latn-BA" b="1" dirty="0" smtClean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35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/>
              <a:t>Okvir za informacijsku pismenost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Okvir sadrži 3 elementa:</a:t>
            </a:r>
          </a:p>
          <a:p>
            <a:pPr lvl="1"/>
            <a:r>
              <a:rPr lang="bs-Latn-BA" b="1" dirty="0"/>
              <a:t>početne, ulazne, temeljne koncepte (threshold concepts) u bilo kojoj disciplini, kao one ideje, koje čine prolaz ili portal ka proširenom razumijevanju ili načinu razmišljanja i prakse unutar te discipline</a:t>
            </a:r>
          </a:p>
          <a:p>
            <a:pPr lvl="1"/>
            <a:r>
              <a:rPr lang="bs-Latn-BA" b="1" dirty="0"/>
              <a:t>prakse znanja (knowledge practices) kao vještine ili sposobnosti koje predstavljaju načine na koji studenti mogu povećati razumijevanje temeljnih koncepata informacijske pismenosti</a:t>
            </a:r>
          </a:p>
          <a:p>
            <a:pPr lvl="1"/>
            <a:r>
              <a:rPr lang="bs-Latn-BA" b="1" dirty="0"/>
              <a:t>dispozicije (disposition) koje opisuju načine na koji se izražavaju afektivne, voljne i vrijednosne dimenzije učenja, kao i stavovi prema učenju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34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5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6 polaznih okvira za IP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84784"/>
            <a:ext cx="7702624" cy="4687416"/>
          </a:xfrm>
        </p:spPr>
        <p:txBody>
          <a:bodyPr>
            <a:normAutofit lnSpcReduction="10000"/>
          </a:bodyPr>
          <a:lstStyle/>
          <a:p>
            <a:r>
              <a:rPr lang="bs-Latn-BA" b="1" dirty="0" smtClean="0"/>
              <a:t>Autoritet je konstruktivan i kontekstualan (Authority is constructed and contextual)</a:t>
            </a:r>
          </a:p>
          <a:p>
            <a:r>
              <a:rPr lang="bs-Latn-BA" b="1" dirty="0" smtClean="0"/>
              <a:t>Kreiranje </a:t>
            </a:r>
            <a:r>
              <a:rPr lang="bs-Latn-BA" b="1" dirty="0"/>
              <a:t>informacija kao proces (Information Creation as a Process</a:t>
            </a:r>
            <a:r>
              <a:rPr lang="bs-Latn-BA" b="1" dirty="0" smtClean="0"/>
              <a:t>)</a:t>
            </a:r>
          </a:p>
          <a:p>
            <a:r>
              <a:rPr lang="bs-Latn-BA" b="1" dirty="0" smtClean="0"/>
              <a:t>Informacija </a:t>
            </a:r>
            <a:r>
              <a:rPr lang="bs-Latn-BA" b="1" dirty="0"/>
              <a:t>ima vrijednost (Information has value</a:t>
            </a:r>
            <a:r>
              <a:rPr lang="bs-Latn-BA" b="1" dirty="0" smtClean="0"/>
              <a:t>)</a:t>
            </a:r>
          </a:p>
          <a:p>
            <a:r>
              <a:rPr lang="bs-Latn-BA" b="1" dirty="0" smtClean="0"/>
              <a:t>Istraživanje </a:t>
            </a:r>
            <a:r>
              <a:rPr lang="bs-Latn-BA" b="1" dirty="0"/>
              <a:t>kao pitanje (Research as inquiry</a:t>
            </a:r>
            <a:r>
              <a:rPr lang="bs-Latn-BA" b="1" dirty="0" smtClean="0"/>
              <a:t>)</a:t>
            </a:r>
          </a:p>
          <a:p>
            <a:r>
              <a:rPr lang="bs-Latn-BA" b="1" dirty="0"/>
              <a:t>Učenje kao razgovor (Scholarship as </a:t>
            </a:r>
            <a:r>
              <a:rPr lang="bs-Latn-BA" b="1" dirty="0" smtClean="0"/>
              <a:t>Conversation)</a:t>
            </a:r>
          </a:p>
          <a:p>
            <a:r>
              <a:rPr lang="bs-Latn-BA" b="1" dirty="0"/>
              <a:t>Pretraživanje kao strateško istraživanje (Searching as Strategic </a:t>
            </a:r>
            <a:r>
              <a:rPr lang="bs-Latn-BA" b="1" dirty="0" smtClean="0"/>
              <a:t>Exploration)</a:t>
            </a:r>
          </a:p>
          <a:p>
            <a:r>
              <a:rPr lang="bs-Latn-BA" b="1" dirty="0"/>
              <a:t>Novi dokument vidi informacijsku pismenost kao luk koji se proteže kroz cijelu akademsku karijeru studenata konvergentan i sa drugim akademskim i društvenim ciljevima učenja, te proširuje definiciju informacijske pismenosti naglašavajući dinamičnost, fleksibilnost, osobni rast i zajedničko učenje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35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61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Naglasak nije na usvajanju određenih vještina nego na usvajanju koncepata koji vode ka izgradnji </a:t>
            </a:r>
            <a:r>
              <a:rPr lang="vi-VN" b="1" dirty="0" smtClean="0"/>
              <a:t>znanja</a:t>
            </a:r>
            <a:endParaRPr lang="bs-Latn-BA" b="1" dirty="0" smtClean="0"/>
          </a:p>
          <a:p>
            <a:r>
              <a:rPr lang="bs-Latn-BA" b="1" dirty="0"/>
              <a:t>Razvoj kritičkog mišljenja je pri tome ključna uloga obrazovanja na svim nivoima uz puno učešće svih sposobnosti onoga koji uči, kognitivnih, afektivnih, voljnih i vrijednosnih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36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0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b="1" dirty="0" smtClean="0"/>
              <a:t>Primjer</a:t>
            </a:r>
            <a:endParaRPr lang="bs-Latn-BA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Prvi okvir </a:t>
            </a:r>
            <a:r>
              <a:rPr lang="bs-Latn-BA" b="1" dirty="0" smtClean="0"/>
              <a:t>„Autoritet </a:t>
            </a:r>
            <a:r>
              <a:rPr lang="bs-Latn-BA" b="1" dirty="0"/>
              <a:t>je konstruktivan i kontekstualan</a:t>
            </a:r>
            <a:r>
              <a:rPr lang="bs-Latn-BA" b="1" dirty="0" smtClean="0"/>
              <a:t>“</a:t>
            </a:r>
          </a:p>
          <a:p>
            <a:r>
              <a:rPr lang="bs-Latn-BA" b="1" dirty="0" smtClean="0"/>
              <a:t>izvori </a:t>
            </a:r>
            <a:r>
              <a:rPr lang="bs-Latn-BA" b="1" dirty="0"/>
              <a:t>informacija nose stručnost i kredibilitet njihovih kreatora </a:t>
            </a:r>
            <a:endParaRPr lang="bs-Latn-BA" b="1" dirty="0" smtClean="0"/>
          </a:p>
          <a:p>
            <a:r>
              <a:rPr lang="bs-Latn-BA" b="1" dirty="0"/>
              <a:t>autoritet </a:t>
            </a:r>
            <a:r>
              <a:rPr lang="bs-Latn-BA" b="1" dirty="0" smtClean="0"/>
              <a:t>je pitanje </a:t>
            </a:r>
            <a:r>
              <a:rPr lang="bs-Latn-BA" b="1" dirty="0"/>
              <a:t>uvjerenja i utjecaja koji se prepoznaje i očituje unutar </a:t>
            </a:r>
            <a:r>
              <a:rPr lang="bs-Latn-BA" b="1" dirty="0" smtClean="0"/>
              <a:t>zajednice</a:t>
            </a:r>
          </a:p>
          <a:p>
            <a:r>
              <a:rPr lang="bs-Latn-BA" b="1" dirty="0" smtClean="0"/>
              <a:t>k</a:t>
            </a:r>
            <a:r>
              <a:rPr lang="vi-VN" b="1" dirty="0" smtClean="0"/>
              <a:t>ontekstualnost </a:t>
            </a:r>
            <a:r>
              <a:rPr lang="vi-VN" b="1" dirty="0"/>
              <a:t>se ogleda u tome što priroda informacijske potrebe pomaže u određivanju nivoa stručnosti i autoriteta koji je potreban</a:t>
            </a:r>
            <a:endParaRPr lang="bs-Latn-BA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39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IP kao metapismenost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metapismenosti </a:t>
            </a:r>
            <a:r>
              <a:rPr lang="bs-Latn-BA" b="1" dirty="0" smtClean="0"/>
              <a:t>- </a:t>
            </a:r>
            <a:r>
              <a:rPr lang="vi-VN" b="1" dirty="0" smtClean="0"/>
              <a:t>osobe </a:t>
            </a:r>
            <a:r>
              <a:rPr lang="bs-Latn-BA" b="1" dirty="0" smtClean="0"/>
              <a:t>su </a:t>
            </a:r>
            <a:r>
              <a:rPr lang="vi-VN" b="1" dirty="0" smtClean="0"/>
              <a:t>u </a:t>
            </a:r>
            <a:r>
              <a:rPr lang="vi-VN" b="1" dirty="0"/>
              <a:t>isto vrijeme proizvođači informacija, pojedinačno i u saradnji, i potrošači informacijskih sadržaja zajedno sa drugima koji imaju istu ulogu u informacijski stalno promjenjivom mnoštvu formata i </a:t>
            </a:r>
            <a:r>
              <a:rPr lang="vi-VN" b="1" dirty="0" smtClean="0"/>
              <a:t>načina</a:t>
            </a:r>
            <a:endParaRPr lang="bs-Latn-BA" b="1" dirty="0" smtClean="0"/>
          </a:p>
          <a:p>
            <a:r>
              <a:rPr lang="vi-VN" b="1" dirty="0" smtClean="0"/>
              <a:t>oni </a:t>
            </a:r>
            <a:r>
              <a:rPr lang="vi-VN" b="1" dirty="0"/>
              <a:t>koji uče </a:t>
            </a:r>
            <a:r>
              <a:rPr lang="vi-VN" b="1" dirty="0" smtClean="0"/>
              <a:t>moraju</a:t>
            </a:r>
            <a:r>
              <a:rPr lang="bs-Latn-BA" b="1" dirty="0" smtClean="0"/>
              <a:t> se</a:t>
            </a:r>
            <a:r>
              <a:rPr lang="vi-VN" b="1" dirty="0" smtClean="0"/>
              <a:t> </a:t>
            </a:r>
            <a:r>
              <a:rPr lang="vi-VN" b="1" dirty="0"/>
              <a:t>prilagoditi tim promjenama i učinkovito i fleksibilno razmjenjivati, ocjenjivati i dijeliti informacije pri čemu je ključna metakognicija i svijest o potrebi refleksije na tuđa </a:t>
            </a:r>
            <a:r>
              <a:rPr lang="vi-VN" b="1" dirty="0" smtClean="0"/>
              <a:t>mišljenja.</a:t>
            </a:r>
            <a:endParaRPr lang="bs-Latn-BA" b="1" dirty="0" smtClean="0"/>
          </a:p>
          <a:p>
            <a:r>
              <a:rPr lang="bs-Latn-BA" b="1" dirty="0"/>
              <a:t>c</a:t>
            </a:r>
            <a:r>
              <a:rPr lang="vi-VN" b="1" dirty="0" smtClean="0"/>
              <a:t>iljevi </a:t>
            </a:r>
            <a:r>
              <a:rPr lang="vi-VN" b="1" dirty="0"/>
              <a:t>učenja, povezani sa informacijskom pismenošću kao metapismenošću za opstanak u složenom informacijskom okolišu, su razvoj i puno učešće više domena: kognitivnih, metakognitivnih, afektivnih i </a:t>
            </a:r>
            <a:r>
              <a:rPr lang="vi-VN" b="1" dirty="0" smtClean="0"/>
              <a:t>bihevioralnih</a:t>
            </a:r>
            <a:endParaRPr lang="bs-Latn-BA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38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65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Zaključak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b="1" dirty="0"/>
              <a:t>Informacijska pismenost nije ni dodatak, opcija ili dopuna nastavnom planu i programu, ona je kontinuum sposobnosti, ponašanja, pristupa i vrijednosti koje su duboko isprepletene sa upotrebom informacija, tako da su fundamentalni element učenja, školovanja i </a:t>
            </a:r>
            <a:r>
              <a:rPr lang="bs-Latn-BA" b="1"/>
              <a:t>istraživanja (Secker i Coonan, 2011</a:t>
            </a:r>
            <a:r>
              <a:rPr lang="bs-Latn-BA" b="1" smtClean="0"/>
              <a:t>)</a:t>
            </a:r>
            <a:endParaRPr lang="bs-Latn-BA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39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1600" b="1" dirty="0"/>
              <a:t>Poenta nije u tehnološkoj infrastrukturi i vještinama njene upotrebe jer su one nedovoljna pretpostavka za samostalno pretraživanje, pristup i korištenje informacija, te trajno stjecanje i nadogradnju </a:t>
            </a:r>
            <a:r>
              <a:rPr lang="bs-Latn-BA" sz="1600" b="1" dirty="0" smtClean="0"/>
              <a:t>znanja</a:t>
            </a:r>
          </a:p>
          <a:p>
            <a:r>
              <a:rPr lang="bs-Latn-BA" sz="1600" b="1" dirty="0" smtClean="0"/>
              <a:t>u </a:t>
            </a:r>
            <a:r>
              <a:rPr lang="bs-Latn-BA" sz="1600" b="1" dirty="0"/>
              <a:t>onome što predstavlja skup sposobnosti, koje se u zajednici informacijskih stručnjaka nazivaju informacijskom pismenošću</a:t>
            </a:r>
          </a:p>
          <a:p>
            <a:r>
              <a:rPr lang="bs-Latn-BA" sz="1600" b="1" dirty="0"/>
              <a:t>Pojam se izvorno povezuje sa informacijskom industrijom i  Paulom G. Zurkowskim, koji je još 1974. godine informacijski pismenom osobom označio onu koja je naučila da upotrebljava čitav niz informacijskih izvora kako bi riješila zadatke na poslu ili u svakodnevnom životu</a:t>
            </a:r>
          </a:p>
          <a:p>
            <a:endParaRPr lang="bs-Latn-BA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05/06/2017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43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utoShape 2" descr="Rezultat slika za paul zurkowski i biha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6" name="AutoShape 4" descr="Rezultat slika za paul zurkowski i biha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300000" cy="408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41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Informacijska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b="1" dirty="0"/>
              <a:t>Savremene teorije obrazovanja i novi načini učenja povezani sa savremenim informacijskim i medijskim prostorom radikalizirale su interese za koncept informacijske </a:t>
            </a:r>
            <a:r>
              <a:rPr lang="bs-Latn-BA" b="1" dirty="0" smtClean="0"/>
              <a:t>pismenosti</a:t>
            </a:r>
          </a:p>
          <a:p>
            <a:r>
              <a:rPr lang="bs-Latn-BA" b="1" dirty="0"/>
              <a:t>SAD </a:t>
            </a:r>
            <a:r>
              <a:rPr lang="bs-Latn-BA" b="1" dirty="0" smtClean="0"/>
              <a:t>imaju </a:t>
            </a:r>
            <a:r>
              <a:rPr lang="bs-Latn-BA" b="1" dirty="0"/>
              <a:t>najdužu tradiciju u teorijskom promišljanju i praktičnoj primjeni koncepta informacijske </a:t>
            </a:r>
            <a:r>
              <a:rPr lang="bs-Latn-BA" b="1" dirty="0" smtClean="0"/>
              <a:t>pismenosti</a:t>
            </a:r>
          </a:p>
          <a:p>
            <a:r>
              <a:rPr lang="vi-VN" b="1" dirty="0"/>
              <a:t>međunarodno priznate Evropske kompjuterske diplome EcDL </a:t>
            </a:r>
            <a:r>
              <a:rPr lang="bs-Latn-BA" b="1" dirty="0" smtClean="0"/>
              <a:t>European computer driving licence</a:t>
            </a:r>
          </a:p>
          <a:p>
            <a:r>
              <a:rPr lang="bs-Latn-BA" b="1" dirty="0"/>
              <a:t>European information driving licence EiDL ili Evropske informacijske diplome </a:t>
            </a:r>
            <a:endParaRPr lang="bs-Latn-BA" b="1" dirty="0" smtClean="0"/>
          </a:p>
          <a:p>
            <a:r>
              <a:rPr lang="vi-VN" b="1" dirty="0"/>
              <a:t>najčešće korištena definicija informacijske pismenosti ona koju je 1989. godine usvojila Asocijacija američkih biblioteka (</a:t>
            </a:r>
            <a:r>
              <a:rPr lang="vi-VN" b="1" dirty="0" smtClean="0"/>
              <a:t>America</a:t>
            </a:r>
            <a:r>
              <a:rPr lang="bs-Latn-BA" b="1" dirty="0" smtClean="0"/>
              <a:t>n</a:t>
            </a:r>
            <a:r>
              <a:rPr lang="vi-VN" b="1" dirty="0" smtClean="0"/>
              <a:t> </a:t>
            </a:r>
            <a:r>
              <a:rPr lang="vi-VN" b="1" dirty="0"/>
              <a:t>Library Association ALA) „</a:t>
            </a:r>
            <a:r>
              <a:rPr lang="vi-VN" b="1" i="1" dirty="0"/>
              <a:t>Da bi bila informacijski pismena, osoba mora biti sposobna da prepozna svoju informacijsku potrebu, da pronađe, vrednuje i učinkovito upotrijebi pronađenu informaciju</a:t>
            </a:r>
            <a:r>
              <a:rPr lang="vi-VN" b="1" dirty="0"/>
              <a:t>“ </a:t>
            </a:r>
            <a:endParaRPr lang="bs-Latn-BA" b="1" dirty="0">
              <a:latin typeface="Century Gothic" panose="020B0502020202020204" pitchFamily="34" charset="0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46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Informacijska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b="1" i="1" dirty="0" smtClean="0"/>
              <a:t>Shapiro i Hughes definiraju </a:t>
            </a:r>
            <a:r>
              <a:rPr lang="bs-Latn-BA" b="1" i="1" dirty="0"/>
              <a:t>informacijsku pismenost kao „nastavni okvir koji oprema ljude, ne sa gomilom tehničkih vještina, već sa širokim, integriranim i kritičkim pogledom na savremeni svijet znanja i informacija, uključujući i njeno porijeklo i razvojne trendove, njena redefiniranja spram iskustva i društvenog života, njeno filozofsko opravdanje, predrasude i ograničenja, njen potencijal za ljudsku emancipaciju i ljudske dominacije, kao i za rast i razaranja</a:t>
            </a:r>
            <a:r>
              <a:rPr lang="bs-Latn-BA" b="1" dirty="0"/>
              <a:t>“(Shapiro i Hughes, 1996:6</a:t>
            </a:r>
            <a:r>
              <a:rPr lang="bs-Latn-BA" b="1" dirty="0" smtClean="0"/>
              <a:t>)</a:t>
            </a:r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5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Informacijska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b="1" dirty="0">
                <a:ea typeface="Verdana" panose="020B0604030504040204" pitchFamily="34" charset="0"/>
                <a:cs typeface="Verdana" panose="020B0604030504040204" pitchFamily="34" charset="0"/>
              </a:rPr>
              <a:t>Horton Jr. vidi informacijsku pismenost kao „</a:t>
            </a:r>
            <a:r>
              <a:rPr lang="bs-Latn-BA" b="1" i="1" dirty="0">
                <a:ea typeface="Verdana" panose="020B0604030504040204" pitchFamily="34" charset="0"/>
                <a:cs typeface="Verdana" panose="020B0604030504040204" pitchFamily="34" charset="0"/>
              </a:rPr>
              <a:t>skup vještina, stavova i znanja potrebnih za prepoznavanje informacija neophodnih za rješavanje problema ili donošenje odluka, znati kako artikulirati informacijsku potrebu u pretraživim odrednicama i jeziku, a zatim efikasno pretraživati informacije, prikupiti ih, interpretirati i razumjeti, organizirati ih, ocijeniti vjerodostojnost i autentičnost, procijeniti njihovu važnost, prenijeti ih drugima ako je potrebno i iskoristiti ih za izgradnju znanja</a:t>
            </a:r>
            <a:r>
              <a:rPr lang="bs-Latn-BA" b="1" dirty="0">
                <a:ea typeface="Verdana" panose="020B0604030504040204" pitchFamily="34" charset="0"/>
                <a:cs typeface="Verdana" panose="020B0604030504040204" pitchFamily="34" charset="0"/>
              </a:rPr>
              <a:t>“ (2008:53</a:t>
            </a:r>
            <a:r>
              <a:rPr lang="bs-Latn-BA" b="1" dirty="0" smtClean="0"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vi-VN" b="1" dirty="0"/>
              <a:t>Za Lloyd je informacijska pismenost takva „</a:t>
            </a:r>
            <a:r>
              <a:rPr lang="vi-VN" b="1" i="1" dirty="0"/>
              <a:t>društveno-kulturna praksa u kojoj su ugrađene i isprepletene prakse koje čine društveno polje, odnosno kontekst i kao takva predmet je saradničkih angažmana i aktivnosti. Sastoji se od niza isprepletenih shvatanja koja vode interakciji i povezana je sa svim aktivnostima u vezi sa informacijama i znanjem u bilo kojem okruženju</a:t>
            </a:r>
            <a:r>
              <a:rPr lang="vi-VN" b="1" dirty="0"/>
              <a:t>“ </a:t>
            </a:r>
            <a:r>
              <a:rPr lang="bs-Latn-BA" b="1" dirty="0" smtClean="0"/>
              <a:t>(Virkus, 2011)</a:t>
            </a:r>
            <a:endParaRPr lang="bs-Latn-BA" b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07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/>
              <a:t>Informacijska pismenost</a:t>
            </a:r>
            <a:endParaRPr lang="bs-Latn-BA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složen i dinamičan koncept</a:t>
            </a:r>
          </a:p>
          <a:p>
            <a:r>
              <a:rPr lang="vi-VN" b="1" dirty="0"/>
              <a:t>opća tradicionalna pismenost, čitanje i pisanje, govor i slušanje, brojanje i računanje, opažanje i crtanje</a:t>
            </a:r>
          </a:p>
          <a:p>
            <a:r>
              <a:rPr lang="bs-Latn-BA" b="1" dirty="0"/>
              <a:t>b</a:t>
            </a:r>
            <a:r>
              <a:rPr lang="vi-VN" b="1" dirty="0" smtClean="0"/>
              <a:t>ibliotečka </a:t>
            </a:r>
            <a:r>
              <a:rPr lang="vi-VN" b="1" dirty="0"/>
              <a:t>pismenost - pismenost poznavanja različitih vrsta </a:t>
            </a:r>
            <a:r>
              <a:rPr lang="bs-Latn-BA" b="1" dirty="0" smtClean="0"/>
              <a:t>informacijskih izvora</a:t>
            </a:r>
            <a:r>
              <a:rPr lang="vi-VN" b="1" dirty="0" smtClean="0"/>
              <a:t>, </a:t>
            </a:r>
            <a:r>
              <a:rPr lang="bs-Latn-BA" b="1" dirty="0" smtClean="0"/>
              <a:t>organizacije informacija i znanja, </a:t>
            </a:r>
            <a:r>
              <a:rPr lang="vi-VN" b="1" dirty="0" smtClean="0"/>
              <a:t>klasifikacije </a:t>
            </a:r>
            <a:r>
              <a:rPr lang="vi-VN" b="1" dirty="0"/>
              <a:t>građe, bibliotečkih kataloga, klasičnih i online javno dostupnih kataloga</a:t>
            </a:r>
          </a:p>
          <a:p>
            <a:r>
              <a:rPr lang="vi-VN" b="1" dirty="0"/>
              <a:t>uopće načina rada i funkcioniranja biblioteka i korištenja njezinih usluga i izvora</a:t>
            </a:r>
          </a:p>
          <a:p>
            <a:r>
              <a:rPr lang="vi-VN" b="1" dirty="0"/>
              <a:t>tehnička ili kompjuterska pismenost (computer literacy) </a:t>
            </a:r>
          </a:p>
          <a:p>
            <a:endParaRPr lang="bs-Latn-BA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60648"/>
            <a:ext cx="1193681" cy="119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78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747157F7-A291-4036-87A8-F170A0A1F310}" vid="{58C0EC55-669E-42A4-A2F0-05CFB48BD2E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3204</Words>
  <Application>Microsoft Office PowerPoint</Application>
  <PresentationFormat>On-screen Show (4:3)</PresentationFormat>
  <Paragraphs>327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Theme1</vt:lpstr>
      <vt:lpstr>Informacijska pismenost – programi, modeli, alati, vrednovanje sadržaja i etika upotrebe informacija</vt:lpstr>
      <vt:lpstr>Informacijska pismenost</vt:lpstr>
      <vt:lpstr>Informacijska pismenost</vt:lpstr>
      <vt:lpstr>Slide 4</vt:lpstr>
      <vt:lpstr>Slide 5</vt:lpstr>
      <vt:lpstr>Informacijska pismenost</vt:lpstr>
      <vt:lpstr>Informacijska pismenost</vt:lpstr>
      <vt:lpstr>Informacijska pismenost</vt:lpstr>
      <vt:lpstr>Informacijska pismenost</vt:lpstr>
      <vt:lpstr>Informacijska pismenost</vt:lpstr>
      <vt:lpstr>Informacijsko ponašanje</vt:lpstr>
      <vt:lpstr>Modeli i standardi</vt:lpstr>
      <vt:lpstr>Metamodeli</vt:lpstr>
      <vt:lpstr>Slide 14</vt:lpstr>
      <vt:lpstr>Metamodeli</vt:lpstr>
      <vt:lpstr>Metamodeli</vt:lpstr>
      <vt:lpstr>Slide 17</vt:lpstr>
      <vt:lpstr>Slide 18</vt:lpstr>
      <vt:lpstr>Šest okvira za poučavanje IP</vt:lpstr>
      <vt:lpstr>Kontekstualni modeli</vt:lpstr>
      <vt:lpstr>SCONUL model</vt:lpstr>
      <vt:lpstr>Slide 22</vt:lpstr>
      <vt:lpstr>Online moduli IP </vt:lpstr>
      <vt:lpstr>Online moduli IP</vt:lpstr>
      <vt:lpstr>Model prožimanja komponenti Permeation Component Model (2011)</vt:lpstr>
      <vt:lpstr>Slide 26</vt:lpstr>
      <vt:lpstr>Standardi IP</vt:lpstr>
      <vt:lpstr>ACRL standardi</vt:lpstr>
      <vt:lpstr>Institut za informacijsku pismenost Australije i Novog Zelanda (Australian and New Zeland Information Literacy Institute ANZIIL) </vt:lpstr>
      <vt:lpstr>ANZIIL standard</vt:lpstr>
      <vt:lpstr>IFLA standard IP</vt:lpstr>
      <vt:lpstr>IP kao metapismenost</vt:lpstr>
      <vt:lpstr>Okvir za informacijsku pismenost</vt:lpstr>
      <vt:lpstr>Okvir za informacijsku pismenost</vt:lpstr>
      <vt:lpstr>6 polaznih okvira za IP</vt:lpstr>
      <vt:lpstr>Slide 36</vt:lpstr>
      <vt:lpstr>Primjer</vt:lpstr>
      <vt:lpstr>IP kao metapismenost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Beba Esrefa Rasidovic</dc:creator>
  <cp:lastModifiedBy>Lejla</cp:lastModifiedBy>
  <cp:revision>72</cp:revision>
  <dcterms:created xsi:type="dcterms:W3CDTF">2017-06-09T12:18:57Z</dcterms:created>
  <dcterms:modified xsi:type="dcterms:W3CDTF">2018-01-04T18:59:12Z</dcterms:modified>
</cp:coreProperties>
</file>