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91" r:id="rId3"/>
    <p:sldId id="312" r:id="rId4"/>
    <p:sldId id="295" r:id="rId5"/>
    <p:sldId id="294" r:id="rId6"/>
    <p:sldId id="296" r:id="rId7"/>
    <p:sldId id="297" r:id="rId8"/>
    <p:sldId id="298" r:id="rId9"/>
    <p:sldId id="299" r:id="rId10"/>
    <p:sldId id="303" r:id="rId11"/>
    <p:sldId id="292" r:id="rId12"/>
    <p:sldId id="301" r:id="rId13"/>
    <p:sldId id="304" r:id="rId14"/>
    <p:sldId id="305" r:id="rId15"/>
    <p:sldId id="306" r:id="rId16"/>
    <p:sldId id="308" r:id="rId17"/>
    <p:sldId id="309" r:id="rId18"/>
    <p:sldId id="310" r:id="rId19"/>
    <p:sldId id="266" r:id="rId20"/>
    <p:sldId id="276" r:id="rId21"/>
    <p:sldId id="277" r:id="rId22"/>
    <p:sldId id="273" r:id="rId23"/>
    <p:sldId id="279" r:id="rId24"/>
    <p:sldId id="282" r:id="rId25"/>
    <p:sldId id="267" r:id="rId26"/>
    <p:sldId id="269" r:id="rId27"/>
    <p:sldId id="270" r:id="rId28"/>
    <p:sldId id="274" r:id="rId29"/>
    <p:sldId id="275" r:id="rId30"/>
    <p:sldId id="278" r:id="rId31"/>
    <p:sldId id="263" r:id="rId32"/>
    <p:sldId id="271" r:id="rId33"/>
    <p:sldId id="281" r:id="rId34"/>
    <p:sldId id="283" r:id="rId35"/>
    <p:sldId id="288" r:id="rId36"/>
    <p:sldId id="289" r:id="rId37"/>
    <p:sldId id="290" r:id="rId38"/>
    <p:sldId id="285" r:id="rId39"/>
    <p:sldId id="287" r:id="rId40"/>
    <p:sldId id="31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9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5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8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2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8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am.ba/images/stories/Zbornici/cbam-zbornik-2011_onlin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ibrary.dmu.ac.uk/Images/customerExcellenc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.gov.ba/tc/" TargetMode="External"/><Relationship Id="rId2" Type="http://schemas.openxmlformats.org/officeDocument/2006/relationships/hyperlink" Target="http://www.bhas.b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532" y="2021249"/>
            <a:ext cx="2760912" cy="1811442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68FC2CB-91A4-4CF6-A861-C0AD3CBA2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394" y="4559299"/>
            <a:ext cx="1797050" cy="1797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781" y="319103"/>
            <a:ext cx="3857644" cy="896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2" y="365125"/>
            <a:ext cx="7018317" cy="22118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 Capacity Building in the Field of Higher Education</a:t>
            </a:r>
            <a:r>
              <a:rPr lang="hr-B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B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CBHE Project 561987</a:t>
            </a:r>
          </a:p>
          <a:p>
            <a:pPr algn="l"/>
            <a:r>
              <a:rPr lang="hr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 Network Support Services ( LNSS )</a:t>
            </a:r>
            <a:r>
              <a:rPr lang="hr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odernising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libraries in Western</a:t>
            </a:r>
            <a:r>
              <a:rPr lang="hr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Balkan countries </a:t>
            </a:r>
            <a:br>
              <a:rPr lang="hr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 staff development and reforming library services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</a:rPr>
              <a:t/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/>
            </a:r>
            <a:br>
              <a:rPr lang="en-US" sz="1100" b="1" dirty="0">
                <a:solidFill>
                  <a:schemeClr val="bg1"/>
                </a:solidFill>
              </a:rPr>
            </a:b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32" y="2926969"/>
            <a:ext cx="7291450" cy="27613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1 – MODUL 3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upravljačke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prenosive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uposlene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knjižnici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r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hr-B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Mostaru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BF864-9BAE-4507-842F-8224B09E1B46}"/>
              </a:ext>
            </a:extLst>
          </p:cNvPr>
          <p:cNvSpPr/>
          <p:nvPr/>
        </p:nvSpPr>
        <p:spPr>
          <a:xfrm>
            <a:off x="454365" y="5776397"/>
            <a:ext cx="262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Štefica Dodig , Josip </a:t>
            </a:r>
            <a:r>
              <a:rPr lang="en-US" b="1" dirty="0" err="1">
                <a:solidFill>
                  <a:schemeClr val="bg1"/>
                </a:solidFill>
              </a:rPr>
              <a:t>Šimić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1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SWOT analiza uključuje identificiranje snage i slabosti knjižnice u odnosu na okruženje te mogućnosti i prijetnje temeljem predviđenih trendova u okruženju </a:t>
            </a:r>
          </a:p>
          <a:p>
            <a:r>
              <a:rPr lang="hr-BA" dirty="0"/>
              <a:t>pozitivno </a:t>
            </a:r>
          </a:p>
          <a:p>
            <a:pPr marL="0" indent="0">
              <a:buNone/>
            </a:pPr>
            <a:r>
              <a:rPr lang="hr-BA" dirty="0"/>
              <a:t>	S O (snage i mogućnosti)</a:t>
            </a:r>
          </a:p>
          <a:p>
            <a:r>
              <a:rPr lang="hr-BA" dirty="0"/>
              <a:t>negativno </a:t>
            </a:r>
          </a:p>
          <a:p>
            <a:pPr marL="0" indent="0">
              <a:buNone/>
            </a:pPr>
            <a:r>
              <a:rPr lang="hr-BA" dirty="0"/>
              <a:t>	W T (slabosti i prijetnje)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84652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Zakonski okvir za provođenje strategije razvoja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BA" sz="2600" b="1" dirty="0">
                <a:latin typeface="Arial" panose="020B0604020202020204" pitchFamily="34" charset="0"/>
                <a:cs typeface="Arial" panose="020B0604020202020204" pitchFamily="34" charset="0"/>
              </a:rPr>
              <a:t>Zakonska legislativa za knjižnice,visoko školstvo i znantveno - izdavačku djelatnost kao što su razni zakoni: o knjižnicama,o znanstvenoj djelatnosti i visokom obrazovanju,o reviziji i otpisu knjižnične građe itd.</a:t>
            </a:r>
          </a:p>
          <a:p>
            <a:pPr>
              <a:lnSpc>
                <a:spcPct val="150000"/>
              </a:lnSpc>
            </a:pPr>
            <a:r>
              <a:rPr lang="hr-B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BA" sz="2600" b="1" dirty="0">
                <a:latin typeface="Arial" panose="020B0604020202020204" pitchFamily="34" charset="0"/>
                <a:cs typeface="Arial" panose="020B0604020202020204" pitchFamily="34" charset="0"/>
              </a:rPr>
              <a:t>Zbornik radova BAM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BA" sz="2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http://bam.ba/images/stories/Zbornici/cbam-zbornik-2011_online.pdf</a:t>
            </a:r>
            <a:endParaRPr lang="hr-B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BA" sz="2600" b="1" dirty="0">
                <a:latin typeface="Arial" panose="020B0604020202020204" pitchFamily="34" charset="0"/>
                <a:cs typeface="Arial" panose="020B0604020202020204" pitchFamily="34" charset="0"/>
              </a:rPr>
              <a:t>Strategija razvoja Sveučilišta </a:t>
            </a:r>
          </a:p>
          <a:p>
            <a:pPr>
              <a:lnSpc>
                <a:spcPct val="150000"/>
              </a:lnSpc>
            </a:pPr>
            <a:r>
              <a:rPr lang="hr-BA" sz="2600" b="1" dirty="0">
                <a:latin typeface="Arial" panose="020B0604020202020204" pitchFamily="34" charset="0"/>
                <a:cs typeface="Arial" panose="020B0604020202020204" pitchFamily="34" charset="0"/>
              </a:rPr>
              <a:t>Statut Sveučilišta</a:t>
            </a:r>
          </a:p>
          <a:p>
            <a:pPr>
              <a:lnSpc>
                <a:spcPct val="150000"/>
              </a:lnSpc>
            </a:pPr>
            <a:endParaRPr lang="hr-B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B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46819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291"/>
          </a:xfrm>
        </p:spPr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Zagovaranje – poslovni i strategijski planovi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Poslovanje u knjižnici od velike je pomoći za poboljšanje slike o knjižnici u javnosti, za što su najzaslužnije promotivne aktivnosti u sklopu ukupnih poslovnih aktivnosti koje knjižnica provodi. Kako bi postojeći i mogući korisnici mogli saznati za usluge koje knjižnice nude, potrebno ih je promovirati. Promocija je, uz istraživanje korisnika, jedan od dva najuočljivija vida poslovanja. Promocija usluga jednako je važna i u neprofitnom području, jednako kao što je to slučaj u profitnom području jer se njome komuniciraju ideje i informira javnost o postojećim uslugama</a:t>
            </a:r>
          </a:p>
        </p:txBody>
      </p:sp>
    </p:spTree>
    <p:extLst>
      <p:ext uri="{BB962C8B-B14F-4D97-AF65-F5344CB8AC3E}">
        <p14:creationId xmlns:p14="http://schemas.microsoft.com/office/powerpoint/2010/main" val="61394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65126"/>
            <a:ext cx="11475076" cy="922762"/>
          </a:xfrm>
        </p:spPr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Korisnička podrška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(example of Customer Care Charter)- DKIT Ireland</a:t>
            </a:r>
            <a:endParaRPr lang="hr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20" y="1399868"/>
            <a:ext cx="8680361" cy="50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2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 Montfort University, Leicester- UK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506828"/>
            <a:ext cx="10890161" cy="4670135"/>
          </a:xfrm>
        </p:spPr>
        <p:txBody>
          <a:bodyPr/>
          <a:lstStyle/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		     ( primjer uputa za korisnike )</a:t>
            </a:r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http://www.library.dmu.ac.uk/Images/customerExcellence.pdf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1" y="1690688"/>
            <a:ext cx="5419859" cy="166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Upravljanje vremenom za knjižničare instrumenti i strategije</a:t>
            </a:r>
            <a:endParaRPr lang="hr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152" y="1275008"/>
            <a:ext cx="10515600" cy="5582992"/>
          </a:xfrm>
        </p:spPr>
        <p:txBody>
          <a:bodyPr>
            <a:normAutofit fontScale="92500" lnSpcReduction="10000"/>
          </a:bodyPr>
          <a:lstStyle/>
          <a:p>
            <a:r>
              <a:rPr lang="hr-BA" dirty="0"/>
              <a:t>Vremenski zapisnik</a:t>
            </a:r>
          </a:p>
          <a:p>
            <a:pPr marL="0" indent="0">
              <a:buNone/>
            </a:pPr>
            <a:r>
              <a:rPr lang="hr-BA" dirty="0"/>
              <a:t>	- Kako:</a:t>
            </a:r>
          </a:p>
          <a:p>
            <a:pPr marL="0" indent="0">
              <a:buNone/>
            </a:pPr>
            <a:r>
              <a:rPr lang="hr-BA" dirty="0"/>
              <a:t>		*zapisati sve aktivnosti</a:t>
            </a:r>
          </a:p>
          <a:p>
            <a:pPr marL="0" indent="0">
              <a:buNone/>
            </a:pPr>
            <a:r>
              <a:rPr lang="hr-BA" dirty="0"/>
              <a:t>		*ažurirati (svakih ½ sata)</a:t>
            </a:r>
          </a:p>
          <a:p>
            <a:pPr marL="0" indent="0">
              <a:buNone/>
            </a:pPr>
            <a:r>
              <a:rPr lang="hr-BA" dirty="0"/>
              <a:t>		*svaki dan tijekom 2 tjedna</a:t>
            </a:r>
          </a:p>
          <a:p>
            <a:pPr marL="0" indent="0">
              <a:buNone/>
            </a:pPr>
            <a:r>
              <a:rPr lang="hr-BA" dirty="0"/>
              <a:t>		*unositi i male,”nevažne” aktivnosti</a:t>
            </a:r>
          </a:p>
          <a:p>
            <a:pPr marL="0" indent="0">
              <a:buNone/>
            </a:pPr>
            <a:r>
              <a:rPr lang="hr-BA" dirty="0"/>
              <a:t>	- Pregled:</a:t>
            </a:r>
          </a:p>
          <a:p>
            <a:pPr marL="0" indent="0">
              <a:buNone/>
            </a:pPr>
            <a:r>
              <a:rPr lang="hr-BA" dirty="0"/>
              <a:t>		*koliko vremena se utroši na zadatke?</a:t>
            </a:r>
          </a:p>
          <a:p>
            <a:pPr marL="0" indent="0">
              <a:buNone/>
            </a:pPr>
            <a:r>
              <a:rPr lang="hr-BA" dirty="0"/>
              <a:t>		*koliko često se zaustavite kako bi uradili nešto drugo?</a:t>
            </a:r>
          </a:p>
          <a:p>
            <a:pPr marL="0" indent="0">
              <a:buNone/>
            </a:pPr>
            <a:r>
              <a:rPr lang="hr-BA" dirty="0"/>
              <a:t>		*postoje neki periodi kada ste manje/više zaposleni?</a:t>
            </a:r>
          </a:p>
          <a:p>
            <a:pPr marL="0" indent="0">
              <a:buNone/>
            </a:pPr>
            <a:r>
              <a:rPr lang="hr-BA" dirty="0"/>
              <a:t>		*možete li delegirati zadatke?		</a:t>
            </a:r>
          </a:p>
          <a:p>
            <a:pPr marL="0" indent="0">
              <a:buNone/>
            </a:pPr>
            <a:r>
              <a:rPr lang="hr-BA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4651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vremenom za knjižničare instrumenti i strategije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Napraviti listu zaduženja: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hr-B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poredati zaduženja po važnosti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grupirati zadatke po danima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uključiti i male,kratke zadatke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grupirati slične zadatke zajedno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glavnu listu i dnevnu listu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papir ili elektronska verzija? Nije važno!</a:t>
            </a:r>
          </a:p>
          <a:p>
            <a:pPr marL="0" indent="0">
              <a:buNone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96155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5" y="244699"/>
            <a:ext cx="10515600" cy="96591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Upravljanje promjenama u knjižnicama 21.stoljeća</a:t>
            </a:r>
            <a:endParaRPr lang="hr-B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210614"/>
            <a:ext cx="10825766" cy="49663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hr-BA" sz="2600" dirty="0">
                <a:latin typeface="Arial" panose="020B0604020202020204" pitchFamily="34" charset="0"/>
                <a:cs typeface="Arial" panose="020B0604020202020204" pitchFamily="34" charset="0"/>
              </a:rPr>
              <a:t>Europske i američke perspektive razvoja knjižnica</a:t>
            </a:r>
          </a:p>
          <a:p>
            <a:pPr>
              <a:lnSpc>
                <a:spcPct val="110000"/>
              </a:lnSpc>
            </a:pPr>
            <a:r>
              <a:rPr lang="hr-BA" sz="2600" dirty="0">
                <a:latin typeface="Arial" panose="020B0604020202020204" pitchFamily="34" charset="0"/>
                <a:cs typeface="Arial" panose="020B0604020202020204" pitchFamily="34" charset="0"/>
              </a:rPr>
              <a:t> Što možemo očekivati u budućnosti, kakve će biti strategije razvoja knjižnica u novim, promijenjenim uvjetima poslovanja, opće ekonomske krize, novih i proširenih zahtjeva sve obrazovanijih korisnika, nove politike izgradnje zbirki koja se ne temelji samo na fizički, nego i na daljinski dostupnim dokumentima, na korištenju informacijske tehnologije koja postaje sve dostupnija i svakom korisniku / članu lokalne i/ili sveučilišne zajednice koji ne mora odlaziti u knjižnicu da bi ju koristio?</a:t>
            </a:r>
          </a:p>
          <a:p>
            <a:pPr>
              <a:lnSpc>
                <a:spcPct val="110000"/>
              </a:lnSpc>
            </a:pPr>
            <a:r>
              <a:rPr lang="hr-BA" sz="2600" dirty="0">
                <a:latin typeface="Arial" panose="020B0604020202020204" pitchFamily="34" charset="0"/>
                <a:cs typeface="Arial" panose="020B0604020202020204" pitchFamily="34" charset="0"/>
              </a:rPr>
              <a:t> Hoće li knjižnice biti svedene na servis, a svoju će kulturnu ulogu ostvarivati u sinergiji s drugim (srodnim) ustanovama ˗ muzejima, arhivima? </a:t>
            </a:r>
          </a:p>
          <a:p>
            <a:pPr>
              <a:lnSpc>
                <a:spcPct val="110000"/>
              </a:lnSpc>
            </a:pPr>
            <a:r>
              <a:rPr lang="hr-BA" sz="2600" dirty="0">
                <a:latin typeface="Arial" panose="020B0604020202020204" pitchFamily="34" charset="0"/>
                <a:cs typeface="Arial" panose="020B0604020202020204" pitchFamily="34" charset="0"/>
              </a:rPr>
              <a:t>Hoće li knjižnice postati multimedijska središta unatoč tomu što je i sam njihov naziv izveden iz riječi ‹knjiga›? Ili je i promjena naziva ovih ustanova također izvjesna? Tko su korisnici knjižnica, poglavito narodnih, u budućnosti ˗ siromašniji i oni koji trebaju pomoć knjižničara da bi ostvarili svoje informacijske potrebe?</a:t>
            </a:r>
          </a:p>
          <a:p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1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180304"/>
            <a:ext cx="10851524" cy="643944"/>
          </a:xfrm>
        </p:spPr>
        <p:txBody>
          <a:bodyPr/>
          <a:lstStyle/>
          <a:p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promjenama u knjižnicama 21.stoljeća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056068"/>
            <a:ext cx="11359166" cy="56409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b="1" dirty="0">
                <a:latin typeface="Arial" panose="020B0604020202020204" pitchFamily="34" charset="0"/>
                <a:cs typeface="Arial" panose="020B0604020202020204" pitchFamily="34" charset="0"/>
              </a:rPr>
              <a:t>Kurt de Belder, Universiteit Leiden, na konferenciji LIBER 2010</a:t>
            </a: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. iznio je projekciju budućnosti visokoškolskih knjižnica: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Sva sveučilišta će imati digitalne repozitorije; tiskani znanstveni časopisi će definitivno nestati (izdavači će na svojim mrežnim stranicama postaviti starija godišta časopisa ˗ većinom na besplatno korištenje); znanstvene knjige će se naručivati preko elektroničkih paketa za pojedina znanstvena područja; za pet godina knjige će se isporučivati zajedno s kataloškim zapisom (knjižničari će dodavati samo holdinge); za deset godina zapisima će se upravljati na globalnoj razini, a kataloška obrada neće biti potrebna. </a:t>
            </a:r>
            <a:r>
              <a:rPr lang="hr-B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Predviđanja za posebne zbirke su: za pet godina će u akademskim knjižnicama ostati samo posebne zbirke koje se koriste u nastavnom postupku, a za 15 godina će sve zbirke imati muzejsku vrijednost (prenesene u posebne ustanove) i maknute iz knjižnica, a prostor će biti oslobođen za korisnike.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 očekivani intenzivan tehnološki razvoj knjižnicama ostaje: uvesti standarde koji olakšavaju suradnju među knjižnicama i stalno se prilagođavati promjenama.</a:t>
            </a:r>
            <a:endParaRPr lang="hr-B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r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>
                <a:latin typeface="Arial" pitchFamily="34" charset="0"/>
                <a:cs typeface="Arial" pitchFamily="34" charset="0"/>
              </a:rPr>
              <a:t>Standard je dokument za opću i višekratnu upotrebu, donesen konsenzusom i odobren od priznatog tijela, koji sadrži pravila, smjernice ili karakteristike aktivnosti ili njihove rezultate i koji ima za cilj postizanje optimalnog st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upnja</a:t>
            </a:r>
            <a:r>
              <a:rPr lang="vi-VN" dirty="0">
                <a:latin typeface="Arial" pitchFamily="34" charset="0"/>
                <a:cs typeface="Arial" pitchFamily="34" charset="0"/>
              </a:rPr>
              <a:t> uređenosti u datom kontekstu.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dirty="0">
                <a:latin typeface="Arial" pitchFamily="34" charset="0"/>
                <a:cs typeface="Arial" pitchFamily="34" charset="0"/>
              </a:rPr>
              <a:t>Standardi se moraju temeljiti na provjerenim znanstvenim, tehnološkim i iskustvenim rezultatima, a cilj im je dostizanje optimalnog napretka zajednice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dirty="0">
                <a:latin typeface="Arial" panose="020B0604020202020204" pitchFamily="34" charset="0"/>
                <a:cs typeface="Arial" panose="020B0604020202020204" pitchFamily="34" charset="0"/>
              </a:rPr>
              <a:t>Modul br.3 obuhvata: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Međunarodni knjižnični standardi za kvalitet –IFLA,ISO,NISO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Vještine strateškog i poslovnog planiranja za knjižničare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Korisnička podrška u knjižnicama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Upravljanje vremenom za knjižničare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Rukovođenje i raspodjela poslova u knjižnici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Priručnik za knjižničare – kako razviti prezentacijske vještine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Rješavanje problema,donošenje odluka i liderske vještine za knjižničare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Upravljanje promjenama u knjižnicama 21.stoljeća</a:t>
            </a:r>
          </a:p>
          <a:p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Moderno financijsko rukovođenje knjižnicama,nabava </a:t>
            </a:r>
          </a:p>
        </p:txBody>
      </p:sp>
    </p:spTree>
    <p:extLst>
      <p:ext uri="{BB962C8B-B14F-4D97-AF65-F5344CB8AC3E}">
        <p14:creationId xmlns:p14="http://schemas.microsoft.com/office/powerpoint/2010/main" val="401395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Standardizacija postupaka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vi-VN" dirty="0"/>
              <a:t>Standardizacija postupaka u informa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cijskom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procesu predstavlj</a:t>
            </a:r>
            <a:r>
              <a:rPr lang="hr-HR" dirty="0"/>
              <a:t>a </a:t>
            </a:r>
            <a:r>
              <a:rPr lang="hr-HR" dirty="0">
                <a:latin typeface="Arial" pitchFamily="34" charset="0"/>
                <a:cs typeface="Arial" pitchFamily="34" charset="0"/>
              </a:rPr>
              <a:t>uvjet</a:t>
            </a:r>
            <a:r>
              <a:rPr lang="hr-HR" dirty="0"/>
              <a:t> </a:t>
            </a:r>
            <a:r>
              <a:rPr lang="vi-VN" dirty="0"/>
              <a:t>valjanog funkcion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ir</a:t>
            </a:r>
            <a:r>
              <a:rPr lang="vi-VN" dirty="0"/>
              <a:t>anja kako pojedinačnih s</a:t>
            </a:r>
            <a:r>
              <a:rPr lang="hr-HR" dirty="0">
                <a:latin typeface="Arial" pitchFamily="34" charset="0"/>
                <a:cs typeface="Arial" pitchFamily="34" charset="0"/>
              </a:rPr>
              <a:t>ustava</a:t>
            </a:r>
            <a:r>
              <a:rPr lang="vi-VN" dirty="0"/>
              <a:t>, tako i globalnog informaci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jskog</a:t>
            </a:r>
            <a:r>
              <a:rPr lang="vi-VN" dirty="0">
                <a:latin typeface="Arial" pitchFamily="34" charset="0"/>
                <a:cs typeface="Arial" pitchFamily="34" charset="0"/>
              </a:rPr>
              <a:t> s</a:t>
            </a:r>
            <a:r>
              <a:rPr lang="hr-HR" dirty="0">
                <a:latin typeface="Arial" pitchFamily="34" charset="0"/>
                <a:cs typeface="Arial" pitchFamily="34" charset="0"/>
              </a:rPr>
              <a:t>ustava</a:t>
            </a:r>
            <a:r>
              <a:rPr lang="vi-VN" dirty="0">
                <a:latin typeface="Arial" pitchFamily="34" charset="0"/>
                <a:cs typeface="Arial" pitchFamily="34" charset="0"/>
              </a:rPr>
              <a:t>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dirty="0"/>
              <a:t>Osnovni instrument standardizacije predstavlja standard – dokument koji sadrži tehničko-tehnološke zaht</a:t>
            </a:r>
            <a:r>
              <a:rPr lang="hr-HR" dirty="0"/>
              <a:t>j</a:t>
            </a:r>
            <a:r>
              <a:rPr lang="vi-VN" dirty="0"/>
              <a:t>eve, u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vjete</a:t>
            </a:r>
            <a:r>
              <a:rPr lang="vi-VN" dirty="0"/>
              <a:t> i pravila.</a:t>
            </a:r>
            <a:endParaRPr lang="hr-HR" dirty="0"/>
          </a:p>
          <a:p>
            <a:pPr algn="just"/>
            <a:r>
              <a:rPr lang="hr-HR" dirty="0">
                <a:latin typeface="Arial" pitchFamily="34" charset="0"/>
                <a:cs typeface="Arial" pitchFamily="34" charset="0"/>
              </a:rPr>
              <a:t>Profesionalne organizacije formuliraju standarde, ali one nisu odgovorne za njihovu primjenu. </a:t>
            </a:r>
          </a:p>
          <a:p>
            <a:pPr algn="just"/>
            <a:r>
              <a:rPr lang="hr-HR" dirty="0">
                <a:latin typeface="Arial" pitchFamily="34" charset="0"/>
                <a:cs typeface="Arial" pitchFamily="34" charset="0"/>
              </a:rPr>
              <a:t>Standardi nemaju apsolutnu ili zauvijek važeću vrijednost – oni prihvaćeni od jedne generacije, ne moraju biti prihvaćeni i od druge generacije.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Knjižnice i standardi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>
                <a:latin typeface="Arial" pitchFamily="34" charset="0"/>
                <a:cs typeface="Arial" pitchFamily="34" charset="0"/>
              </a:rPr>
              <a:t>Knjižnice</a:t>
            </a:r>
            <a:r>
              <a:rPr lang="vi-VN" dirty="0"/>
              <a:t> imaju veliku potrebu za standardima, koji će defini</a:t>
            </a:r>
            <a:r>
              <a:rPr lang="hr-HR" dirty="0">
                <a:latin typeface="Arial" pitchFamily="34" charset="0"/>
                <a:cs typeface="Arial" pitchFamily="34" charset="0"/>
              </a:rPr>
              <a:t>r</a:t>
            </a:r>
            <a:r>
              <a:rPr lang="vi-VN" dirty="0"/>
              <a:t>ati fondove, obradu građe (tradicionalnu i elektronsku), digitalizaciju zapisa, bibliografska pretraživanja, prostor, profesionalni kadar, komunikaci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jsk</a:t>
            </a:r>
            <a:r>
              <a:rPr lang="hr-HR" dirty="0" err="1"/>
              <a:t>e</a:t>
            </a:r>
            <a:r>
              <a:rPr lang="vi-VN" dirty="0"/>
              <a:t> protokole. </a:t>
            </a:r>
            <a:endParaRPr lang="hr-HR" dirty="0"/>
          </a:p>
          <a:p>
            <a:pPr algn="just"/>
            <a:r>
              <a:rPr lang="vi-VN" dirty="0"/>
              <a:t>Potrebu za preciznim opisom svih postupaka, koji se obavljaju u jednom procesu rada, međunarodnom koordinacijom i saradnjom biblioteka, jasno formuli</a:t>
            </a:r>
            <a:r>
              <a:rPr lang="hr-HR" dirty="0"/>
              <a:t>r</a:t>
            </a:r>
            <a:r>
              <a:rPr lang="vi-VN" dirty="0"/>
              <a:t>anom politikom, defini</a:t>
            </a:r>
            <a:r>
              <a:rPr lang="hr-HR" dirty="0">
                <a:latin typeface="Arial" pitchFamily="34" charset="0"/>
                <a:cs typeface="Arial" pitchFamily="34" charset="0"/>
              </a:rPr>
              <a:t>r</a:t>
            </a:r>
            <a:r>
              <a:rPr lang="vi-VN" dirty="0"/>
              <a:t>anim ciljevima, prioritetima i uslugama, u skladu sa potrebama lokalne zajednice. 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Standardi i informacije o knjižnicama Bosna i Hercegovina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U Bosni i Hercegovini:</a:t>
            </a:r>
          </a:p>
          <a:p>
            <a:pPr lvl="1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http://www.bhas.ba/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 agencija za statistiku BiH objedinjuje Federalni zavod za statistiku BiH i Republički zavod za statistiku Republike Srpske</a:t>
            </a:r>
          </a:p>
          <a:p>
            <a:pPr lvl="1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http://www.bas.gov.ba/</a:t>
            </a:r>
            <a:r>
              <a:rPr lang="hr-BA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tc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 Institut za standardizaciju BiH 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5569" t="4421" r="12205" b="5484"/>
          <a:stretch>
            <a:fillRect/>
          </a:stretch>
        </p:blipFill>
        <p:spPr bwMode="auto">
          <a:xfrm>
            <a:off x="6421820" y="1797269"/>
            <a:ext cx="4931979" cy="3899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Institut za standardizaciju BiH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Institut je samostalna državna upravna organizacija za poslove u području standardizacije. </a:t>
            </a:r>
          </a:p>
          <a:p>
            <a:pPr algn="just"/>
            <a:r>
              <a:rPr lang="vi-VN" dirty="0">
                <a:latin typeface="Arial" pitchFamily="34" charset="0"/>
                <a:cs typeface="Arial" pitchFamily="34" charset="0"/>
              </a:rPr>
              <a:t>Institut predlaže strategiju standardizacije u BiH, priprema i publi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cira</a:t>
            </a:r>
            <a:r>
              <a:rPr lang="vi-VN" dirty="0">
                <a:latin typeface="Arial" pitchFamily="34" charset="0"/>
                <a:cs typeface="Arial" pitchFamily="34" charset="0"/>
              </a:rPr>
              <a:t> bosanskohercegovačke standarde, zastupa i predstavlja Bosnu i Hercegovinu u međunarodnim, evropskim i drugim organizacijama za standardizaciju, te obavlja poslove koji proizilaze iz međunarodnih sporazuma i članstva u tim oranizacijama. 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dirty="0">
                <a:latin typeface="Arial" pitchFamily="34" charset="0"/>
                <a:cs typeface="Arial" pitchFamily="34" charset="0"/>
              </a:rPr>
              <a:t>Punopravni član: Međunarodne organizacije za standardizaciju ISO od 1997. god.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www.bas.gov.ba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96" t="3938" r="26327" b="5001"/>
          <a:stretch>
            <a:fillRect/>
          </a:stretch>
        </p:blipFill>
        <p:spPr bwMode="auto">
          <a:xfrm>
            <a:off x="686882" y="1889390"/>
            <a:ext cx="4552092" cy="438231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3295" t="4042" r="31294" b="25838"/>
          <a:stretch>
            <a:fillRect/>
          </a:stretch>
        </p:blipFill>
        <p:spPr bwMode="auto">
          <a:xfrm>
            <a:off x="6106510" y="1871832"/>
            <a:ext cx="5027655" cy="435684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Međunarodne institucije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Institucije koje razvijaju standarde u području bibliotekarstva: IFLA,ISO,NISO.</a:t>
            </a:r>
          </a:p>
          <a:p>
            <a:pPr algn="just"/>
            <a:r>
              <a:rPr lang="vi-VN" dirty="0"/>
              <a:t>Najutjecajnij</a:t>
            </a:r>
            <a:r>
              <a:rPr lang="hr-HR" dirty="0"/>
              <a:t>a</a:t>
            </a:r>
            <a:r>
              <a:rPr lang="vi-VN" dirty="0"/>
              <a:t> međunarodn</a:t>
            </a:r>
            <a:r>
              <a:rPr lang="hr-HR" dirty="0"/>
              <a:t>a</a:t>
            </a:r>
            <a:r>
              <a:rPr lang="vi-VN" dirty="0"/>
              <a:t> institucij</a:t>
            </a:r>
            <a:r>
              <a:rPr lang="hr-HR" dirty="0"/>
              <a:t>a</a:t>
            </a:r>
            <a:r>
              <a:rPr lang="vi-VN" dirty="0"/>
              <a:t> za izradu i provođenje norma su International Organization for Standardization – ISO (Međunarodna organizacija za normizaciju, tijelo za donošenje norma sa sjedištem u Ženevi, sastavljeno od predstavnika raznih nacionalnih normizacijskih tijela)</a:t>
            </a:r>
            <a:endParaRPr lang="hr-HR" dirty="0"/>
          </a:p>
          <a:p>
            <a:pPr algn="just"/>
            <a:r>
              <a:rPr lang="hr-HR" dirty="0">
                <a:latin typeface="Arial" pitchFamily="34" charset="0"/>
                <a:cs typeface="Arial" pitchFamily="34" charset="0"/>
              </a:rPr>
              <a:t>Danas ISO ima u svom sastavu 162 članice, nacionalne organizacije za standardizaciju. </a:t>
            </a:r>
          </a:p>
          <a:p>
            <a:pPr marL="0" indent="0">
              <a:lnSpc>
                <a:spcPct val="120000"/>
              </a:lnSpc>
              <a:buNone/>
            </a:pP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ISO standardi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ISO norma</a:t>
            </a:r>
            <a:r>
              <a:rPr lang="hr-HR" dirty="0"/>
              <a:t> koja</a:t>
            </a:r>
            <a:r>
              <a:rPr lang="vi-VN" dirty="0"/>
              <a:t> propisuje postupak vrednovanja svih vrsta knjižnica je ISO 11620 Informacije i dokumentacija - Pokazatelji učinka knjižnice, </a:t>
            </a:r>
            <a:endParaRPr lang="hr-HR" dirty="0"/>
          </a:p>
          <a:p>
            <a:pPr lvl="1"/>
            <a:r>
              <a:rPr lang="vi-VN" dirty="0"/>
              <a:t>svrha joj je podržavati primjenu pokazatelja uspješnosti u pogledu utvrđivanja kvalitete knjižničnih usluga u knjižnicama. </a:t>
            </a:r>
            <a:endParaRPr lang="hr-HR" dirty="0"/>
          </a:p>
          <a:p>
            <a:r>
              <a:rPr lang="vi-VN" dirty="0"/>
              <a:t>Ova norma određuje pokazatelje uspješnosti knjižnica, ukazuje na metode mjerenja tih pokazatelja i pruža smjernice o tome kako implementirati pokazatelje vrednovanja uspješnosti u daljnji rad.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Za knjižnice je važna i norma ISO 16439 Informacije i dokumentacija – Metode i postupci za procjenu utjecaja knjižnica, </a:t>
            </a:r>
            <a:endParaRPr lang="hr-HR" dirty="0"/>
          </a:p>
          <a:p>
            <a:pPr lvl="1"/>
            <a:r>
              <a:rPr lang="vi-VN" dirty="0"/>
              <a:t>propisuje metode i postupke za procjenu utjecaja knjižnica. </a:t>
            </a:r>
            <a:endParaRPr lang="hr-HR" dirty="0"/>
          </a:p>
          <a:p>
            <a:r>
              <a:rPr lang="vi-VN" dirty="0"/>
              <a:t>ISO 2789 Informacije i dokumentacija -- Međunarodna knjižnična statistika, </a:t>
            </a:r>
            <a:endParaRPr lang="hr-HR" dirty="0"/>
          </a:p>
          <a:p>
            <a:pPr lvl="1"/>
            <a:r>
              <a:rPr lang="vi-VN" dirty="0"/>
              <a:t> propisuje elemente za provedbu međunarodne knjižnične statistike. 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IFLA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(Međunarodni savez knjižničarskih društava i ustanova) je vodeći svjetski savez knjižničarskih udruženja. Neovisna je i neprofitna organizacija posvećena međunarodnoj suradnji i razvoju knjižničarstva.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Osnovan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1927. godine na međunarodnoj konferenciji u Škotskoj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Danas broji oko 1600 članova iz 150 zemalja diljem svijeta. Sjedište saveza je u Nizozemskoj nacionalnoj knjižnici u Haagu.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Jednom godišnje, svaki put u drugoj državi, održava skupštine na kojima se sastaju knjižničari iz raznih zemalja, te raspravljaju i razmijenjuju svoja iskustva.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600" dirty="0"/>
              <a:t>Promicanje visokih standarda informacijskih usluga</a:t>
            </a:r>
          </a:p>
          <a:p>
            <a:r>
              <a:rPr lang="hr-HR" sz="3600" dirty="0"/>
              <a:t>Poticanje razumijevanja vrijednosti knjižnica i informacijskih usluga diljem svijeta</a:t>
            </a:r>
          </a:p>
          <a:p>
            <a:r>
              <a:rPr lang="hr-HR" sz="3600" dirty="0"/>
              <a:t>Zastupanje interesa svojih članica</a:t>
            </a:r>
          </a:p>
          <a:p>
            <a:pPr lvl="1" algn="just"/>
            <a:r>
              <a:rPr lang="vi-VN" sz="3200" dirty="0"/>
              <a:t>IFLA-in se rad odvija u sedam tzv. osnovnih programa (opća bibliografska kontrola, zaštita građe, slobodan protok informacija i telekomunikacije, opća dostupnost informacijama, autorsko pravo, sloboda izražavanja i slobodan pristup informacijama, unaprjeđivanje knjižničarstva).</a:t>
            </a:r>
            <a:endParaRPr lang="hr-HR" sz="3200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Kompetencije u knjižničarstvu</a:t>
            </a:r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Kako bi bili u mogućnosti primijenjivati stručno znanje te znanje i vještine posebnih dijelova struke, informacijski stručnjaci trebaju posjedovati cijeli raspon općih i prenosivih vještina uključujući računalnu i informacijsku pismenost, interpersonalne vještine, upravljačke vještine posebice one povezane s upravljanjem ljudskim potencijalima i financijama, marketinške sposobnosti te poznavanje istraživačkih metoda</a:t>
            </a:r>
          </a:p>
          <a:p>
            <a:endParaRPr lang="hr-HR" altLang="sr-Latn-RS" dirty="0"/>
          </a:p>
          <a:p>
            <a:pPr marL="0" indent="0">
              <a:buNone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45183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IFLA i suradnja sa ostalim organizacijama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ISO (Međunarodna organizacija za standardizaciju)  </a:t>
            </a:r>
            <a:endParaRPr lang="hr-HR" dirty="0"/>
          </a:p>
          <a:p>
            <a:r>
              <a:rPr lang="vi-VN" dirty="0"/>
              <a:t>UNESCO (Organizacija Ujedinjenih naroda za obrazovanje, nauku i kulturu).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vi-VN" dirty="0"/>
              <a:t>Jedan od najvažnijih rezultata s</a:t>
            </a:r>
            <a:r>
              <a:rPr lang="hr-HR" dirty="0">
                <a:latin typeface="Arial" pitchFamily="34" charset="0"/>
                <a:cs typeface="Arial" pitchFamily="34" charset="0"/>
              </a:rPr>
              <a:t>u</a:t>
            </a:r>
            <a:r>
              <a:rPr lang="vi-VN" dirty="0"/>
              <a:t>radnje ovih organizacija su izrađeni standardi za jedinstveni bibliografski opis (ISBD), standardi za kompjutersku obradu publikacija (UNIMARC), s</a:t>
            </a:r>
            <a:r>
              <a:rPr lang="hr-HR" dirty="0">
                <a:latin typeface="Arial" pitchFamily="34" charset="0"/>
                <a:cs typeface="Arial" pitchFamily="34" charset="0"/>
              </a:rPr>
              <a:t>ustavi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za evidentiranje monografskih i serijskih publikacija (ISBN, ISSN, ISDS). </a:t>
            </a: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65125"/>
            <a:ext cx="10993192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Standardi kvalitete u knjižnicama?</a:t>
            </a:r>
            <a:b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B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http://www.niso.org/</a:t>
            </a:r>
            <a:r>
              <a:rPr lang="hr-B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NISO</a:t>
            </a:r>
            <a:b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r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49" y="1690687"/>
            <a:ext cx="10774251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400" dirty="0"/>
              <a:t>Nacionalna organizacija za informacijske standarde (NISO) je američka neprofitna organizacija za standarde koja razvija, održava i objavljuje tehničke standarde vezane uz  objavljivanje ,bibliografske i knjižnične aplikacije. Osnovana je 1939.godina,zatim 1983.reformulirana kao neprofitna udruga za obrazovanje , a 1984. godine preuzeo je svoje sadašnje ime.</a:t>
            </a:r>
          </a:p>
          <a:p>
            <a:pPr marL="0" indent="0" algn="ctr">
              <a:buNone/>
            </a:pPr>
            <a:r>
              <a:rPr lang="hr-HR" dirty="0"/>
              <a:t>"Standardi osiguravaju knjižnicama i knjižničarima ključnu metodu prevođenja njihovih vrijednosti u akcije"</a:t>
            </a:r>
            <a:endParaRPr lang="hr-BA" dirty="0"/>
          </a:p>
          <a:p>
            <a:pPr marL="0" indent="0">
              <a:buNone/>
            </a:pPr>
            <a:r>
              <a:rPr lang="en-US" dirty="0"/>
              <a:t>    - Paul Evan Peters, Chair of the NISO Board of Directors, 1989-1991</a:t>
            </a:r>
          </a:p>
          <a:p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17515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Standardi i normativi u BiH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Zakonski propisi i kodeksi koji utječu na rad fakultetskih knjižnica su:</a:t>
            </a:r>
          </a:p>
          <a:p>
            <a:pPr lvl="1"/>
            <a:r>
              <a:rPr lang="hr-HR" dirty="0"/>
              <a:t>Okvirni zakon o visokom obrazovanju</a:t>
            </a:r>
          </a:p>
          <a:p>
            <a:pPr lvl="1"/>
            <a:r>
              <a:rPr lang="hr-HR" dirty="0"/>
              <a:t>Zakon o bibliotečnoj djelatnosti (</a:t>
            </a:r>
            <a:r>
              <a:rPr lang="hr-HR" dirty="0" err="1"/>
              <a:t>RBiH</a:t>
            </a:r>
            <a:r>
              <a:rPr lang="hr-HR" dirty="0"/>
              <a:t>, 1995)</a:t>
            </a:r>
          </a:p>
          <a:p>
            <a:pPr lvl="1"/>
            <a:r>
              <a:rPr lang="hr-HR" dirty="0"/>
              <a:t>Zakoni o bibliotečnoj djelatnosti (županijski nivo)</a:t>
            </a:r>
          </a:p>
          <a:p>
            <a:pPr lvl="1"/>
            <a:r>
              <a:rPr lang="hr-HR" dirty="0"/>
              <a:t>Neke županije još nemaju zakon o bibliotečnoj djelatnosti</a:t>
            </a:r>
          </a:p>
          <a:p>
            <a:pPr lvl="1"/>
            <a:r>
              <a:rPr lang="hr-HR" dirty="0"/>
              <a:t>IFLA/UNESCO kodeksi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Standardi i normativi u BiH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8817" r="3838" b="11522"/>
          <a:stretch>
            <a:fillRect/>
          </a:stretch>
        </p:blipFill>
        <p:spPr bwMode="auto">
          <a:xfrm>
            <a:off x="4250288" y="1566040"/>
            <a:ext cx="6943230" cy="259605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714703" y="2354317"/>
            <a:ext cx="260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dirty="0"/>
              <a:t>Okvirni zakon o visokom obrazovanju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843" t="21800" r="9490" b="31710"/>
          <a:stretch>
            <a:fillRect/>
          </a:stretch>
        </p:blipFill>
        <p:spPr bwMode="auto">
          <a:xfrm>
            <a:off x="162230" y="4102437"/>
            <a:ext cx="6970956" cy="24241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Pravokutnik 6"/>
          <p:cNvSpPr/>
          <p:nvPr/>
        </p:nvSpPr>
        <p:spPr>
          <a:xfrm flipH="1">
            <a:off x="7220604" y="4719144"/>
            <a:ext cx="3867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/>
              <a:t>Uredba o kriterijima, standardima i normativima u visokom obrazovanju u hercegovačko-neretvanskom kantonu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Komunikacijske vještine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Komunikacijske su vještine važne za sve struke koje uključuju rad s ljudima</a:t>
            </a: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Komunikacijske vještine spadaju u temeljne vještine knjižničara, posebice onih koji rade u korisničkim službama.</a:t>
            </a: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Primijećeno je da se komunikacijske vještine najčešće definiraju na sljedeća dva načina: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vi-VN" dirty="0">
                <a:latin typeface="Arial" pitchFamily="34" charset="0"/>
                <a:cs typeface="Arial" pitchFamily="34" charset="0"/>
              </a:rPr>
              <a:t>one su dio socijalnih znanja i vještina odnosno znanja ophođenja s ljudima;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vi-VN" dirty="0">
                <a:latin typeface="Arial" pitchFamily="34" charset="0"/>
                <a:cs typeface="Arial" pitchFamily="34" charset="0"/>
              </a:rPr>
              <a:t>komunikacijske vještine uključuju sposobnost davanja prezentacija u javnosti, te sposobnost pisanja vodiča, članaka, projekata i sl.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Komunikacija menadžer - knjižničari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Stilovi vođenja u knjižnicama </a:t>
            </a:r>
          </a:p>
          <a:p>
            <a:pPr lvl="1" algn="just"/>
            <a:r>
              <a:rPr lang="hr-HR" sz="2800" dirty="0"/>
              <a:t>Što se samih knjižnica kao informacijskih ustanova tiče prema (Pehar, 2011)  „mudar je ravnatelj onaj koji ne koristi samo svoje mišljenje” i koji komunikaciju ne usmjerava na osobe nego na sam problem te samo odlučivanje prepušta radnom timu dok on koordinira.</a:t>
            </a:r>
          </a:p>
          <a:p>
            <a:pPr lvl="1" algn="just"/>
            <a:r>
              <a:rPr lang="hr-HR" sz="2800" dirty="0"/>
              <a:t>Tijekom svog dugogodišnjeg rada i iskustva, Pehar je razvio vlastitu podjelu stilova upravljanja knjižnicom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Stilovi upravljanja knjižnicom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8769" y="1702563"/>
            <a:ext cx="10665031" cy="4486275"/>
          </a:xfrm>
        </p:spPr>
        <p:txBody>
          <a:bodyPr>
            <a:normAutofit/>
          </a:bodyPr>
          <a:lstStyle/>
          <a:p>
            <a:endParaRPr lang="hr-HR" dirty="0"/>
          </a:p>
          <a:p>
            <a:pPr algn="just"/>
            <a:r>
              <a:rPr lang="hr-HR" dirty="0"/>
              <a:t>Stil dirigiranja i upravljanja s uputama uz stalnu kontrolu učinka. </a:t>
            </a:r>
          </a:p>
          <a:p>
            <a:pPr algn="just"/>
            <a:r>
              <a:rPr lang="hr-HR" dirty="0"/>
              <a:t>Upućivanje i treniranje se koristi tijekom uvježbavanja i praćenja djelatnika i njihova djelovanja. </a:t>
            </a:r>
          </a:p>
          <a:p>
            <a:pPr algn="just"/>
            <a:r>
              <a:rPr lang="hr-HR" dirty="0"/>
              <a:t>Sekundiranje i bodrenje traži od voditelja da bude potpora djelatnicima bodreći ih pri rješavanju problema saslušavanjem njihova mišljenja. </a:t>
            </a:r>
          </a:p>
          <a:p>
            <a:pPr algn="just"/>
            <a:r>
              <a:rPr lang="hr-HR" dirty="0"/>
              <a:t>Delegiranje podrazumijeva da se sva odgovornost prenosi na djelatnike koji odlučuju samostalno u svezi rješavanja problema što ujedno podrazumijeva i odgovornost za svaki uspjeh ili pak neuspjeh. 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/>
              <a:t>Oslanjanje samo na jedan stil vođenja za ustanovu koja obuhvaća veliki spektar različitih djelatnosti nije baš poželjno, tim više što su knjižnice ustanove otvorene za javnost. </a:t>
            </a:r>
            <a:endParaRPr lang="hr-HR" dirty="0"/>
          </a:p>
          <a:p>
            <a:pPr algn="just"/>
            <a:r>
              <a:rPr lang="vi-VN" dirty="0"/>
              <a:t>Svaki od stilova navedenih u prethodnim poglavljima imaju svoje vrline i mane, a najbolji stil upravljanja u knjižnicama bila bi kombinacija svih navedenih stilova. </a:t>
            </a:r>
            <a:endParaRPr lang="hr-HR" dirty="0"/>
          </a:p>
          <a:p>
            <a:pPr algn="just"/>
            <a:r>
              <a:rPr lang="vi-VN" dirty="0"/>
              <a:t>Autokratska čvrstoća i krutost mogu činiti oslonac, demokratski stil omogućiti izražavanje vlastitog mišljenja, a liberalni dati prostora slobodi stvaranja.</a:t>
            </a: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09600" y="197997"/>
          <a:ext cx="10972800" cy="623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9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VERBALNA KOMUNIKACIJA U KNJIŽNICI</a:t>
                      </a:r>
                      <a:endParaRPr lang="hr-H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Arial"/>
                          <a:ea typeface="Times New Roman"/>
                        </a:rPr>
                        <a:t>Stručni knjižničar  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Arial"/>
                          <a:ea typeface="Times New Roman"/>
                        </a:rPr>
                        <a:t>Nestručni knjižničar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objašnjava konkretno, ne poopćava, koristi primjere i analogije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dopunjuje poruke, </a:t>
                      </a:r>
                      <a:r>
                        <a:rPr lang="hr-HR" sz="1400" dirty="0" err="1">
                          <a:latin typeface="Arial"/>
                          <a:ea typeface="Times New Roman"/>
                        </a:rPr>
                        <a:t>potkrijepljuje</a:t>
                      </a:r>
                      <a:r>
                        <a:rPr lang="hr-HR" sz="1400" dirty="0">
                          <a:latin typeface="Arial"/>
                          <a:ea typeface="Times New Roman"/>
                        </a:rPr>
                        <a:t> ih novim detaljima, provjerava svoje mišljenje („Nisam siguran, provjerit ću sutra još jedan izvor.“)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dopušta iznimke, nije mu svijet crno – bijel, prihvaća nijanse i modifikacije („Nisu svi ljudi isti i imaju različite interese“.) 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ne prihvaća „konfekcijski“ pristup korisniku, svaki učenik je iznimka, osoba; subjekt u komunikaciji („Kako si? “)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unosi sebe u komunikaciju, Ja – poruke su mu jasne, „preklapanje“ verbalnog i neverbalnog, iz razgovora ne isključuju sebe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poruke prilagođava sugovorniku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zanima ga posljedica („Kako je prošlo na pismenom ispitu? “)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mijenja svoje predrasude prema sugovorniku 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objašnjava jasno i povezano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nakon komunikacije učenik se osjeća zadovoljnim kad izađe iz knjižnice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s učenicima stvara prešutni dogovor, usvajaju pravila zajedno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podupire i ohrabruje učenike, pažljivo izražava kritike („Ne brini…“, „Nadoknadit ćeš…“, „Ako želiš, pomoći ću ti…“,„Vjerovao sam u tebe da ćeš ispraviti ocjenu…“, „Hvala ti…“)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ne skriva osjećaje, raspoloženja („Bilo bi mi drago…“)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osmjehuje se, vedar je, hitar 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potiče kritično mišljenje, promjene i kreativnost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</a:rPr>
                        <a:t>- pomirljiv, tolerantan, human</a:t>
                      </a:r>
                      <a:endParaRPr lang="hr-HR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poopćava i ne pravi usporedbe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izostavlja i iskrivljuje informacije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generalizira, izbjegava konkretizaciju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svi su učenici za njega jednaki (dobri ili loši)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ne unosi sebe u komunikaciju, Ja - poruka ne postoji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ne iznose svoje, već tuđe mišljenje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u komunikaciji gleda mimo sugovornika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prilikom komunikacije obraća se skupini, a ne pojedinačno učeniku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ne sluša sugovornika 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ima predrasude („Curice su mirnije od dečki“)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ne zanima ga posljedica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objašnjenja su mu </a:t>
                      </a:r>
                      <a:r>
                        <a:rPr lang="hr-HR" sz="1300" dirty="0" err="1">
                          <a:latin typeface="Arial"/>
                          <a:ea typeface="Times New Roman"/>
                        </a:rPr>
                        <a:t>nerazmljiva</a:t>
                      </a:r>
                      <a:r>
                        <a:rPr lang="hr-HR" sz="1300" dirty="0">
                          <a:latin typeface="Arial"/>
                          <a:ea typeface="Times New Roman"/>
                        </a:rPr>
                        <a:t> i nelogična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govori apstraktno i bez analogija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više zbunjuje učenika nego što mu pomaže („Prelistaj sve ove knjige ako želiš naći </a:t>
                      </a:r>
                      <a:r>
                        <a:rPr lang="hr-HR" sz="1300" dirty="0" err="1">
                          <a:latin typeface="Arial"/>
                          <a:ea typeface="Times New Roman"/>
                        </a:rPr>
                        <a:t>idgovor</a:t>
                      </a:r>
                      <a:r>
                        <a:rPr lang="hr-HR" sz="1300" dirty="0">
                          <a:latin typeface="Arial"/>
                          <a:ea typeface="Times New Roman"/>
                        </a:rPr>
                        <a:t>.“)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poruke su mu bezlične, </a:t>
                      </a:r>
                      <a:r>
                        <a:rPr lang="hr-HR" sz="1300" dirty="0" err="1">
                          <a:latin typeface="Arial"/>
                          <a:ea typeface="Times New Roman"/>
                        </a:rPr>
                        <a:t>apersonalne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često koristi zabrane, upozorenja, kazne, kritike, prijekore („Moraš…“, „Trebaš…“, „Ne smiješ…“)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koristi fraze, citate, statistike, govori u „ime nekog“ ili u „ime nečeg“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hladan je, nepristupačan, potiskuje osjećaje („Ne zanima me što ti ističe rok predaje rada…“)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često je namrgođen, „kiseo“, „uspavan“ („Danas mi dosadan dan“, „Bio bi red da poštujete radno vrijeme, već radim 5 min preko radnog vremena“.)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indiferentni, svadljivi, konvencionalni 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latin typeface="Arial"/>
                          <a:ea typeface="Times New Roman"/>
                        </a:rPr>
                        <a:t>- servira odgovore kao nepobitne činjenice, izbjegava istraživanje, nije kritičan i izbjegava promjene („status quo“)</a:t>
                      </a:r>
                      <a:endParaRPr lang="hr-HR" sz="1300" dirty="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609600" y="571476"/>
          <a:ext cx="10972800" cy="547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NEVERBALNA KOMUNIKACIJA</a:t>
                      </a:r>
                      <a:endParaRPr lang="hr-H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Stručni knjižničar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Nestručni knjižničar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Govor tijela:  držanje, pokreti, sjedenje, stajanje, hodanje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Opušteno, mirno, otvoreno…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 Ukočen, hladan, nepristupačan, napet</a:t>
                      </a:r>
                      <a:r>
                        <a:rPr lang="hr-HR" sz="1000" b="1">
                          <a:latin typeface="Arial"/>
                          <a:ea typeface="Times New Roman"/>
                        </a:rPr>
                        <a:t> 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Mimika:  čelo, oči, obrve, usta…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Otvorene, vedre, obrve mirne, usta s laganim osmijehom…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Namršteno čelo, namrgođeno lice, stisnute obrve, „tvrda“ usta…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Kontakt očima:  gledanje u oči sugovorniku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Gleda sugovornika u oči dok s njim razgovara, prati pogledom njegove pokrete, ne žmirka, ne trepće…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Ne gleda sugovornika u oči, izbjegava pogled, lista svoje papire i ne podiže glavu…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Govorno ponašanje: brzina, ritam, dubina, boja glasa, melodija, smijanje…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Govori polako i ragovjetno, pravi pauze, ne opterećuje dodatnim stvarima i disgresijama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Govori hladno i brzo, nema pauze, ne potkrijepljuje razgovor smješkom…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/>
                          <a:ea typeface="Times New Roman"/>
                        </a:rPr>
                        <a:t>Gestikulacija: govor ruku (tapšanje, blago dodirivanje ramena) i nogu itd.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</a:rPr>
                        <a:t>Ruke lagano spuštene, mirne. Kod razgovora se pazi da sugovornik bude u ravnopravnoj ravnini </a:t>
                      </a:r>
                      <a:endParaRPr lang="hr-HR" sz="120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</a:rPr>
                        <a:t>Maše rukama ili ih drži prekrižene na prsima. Sjedi prekriženih nogu (skakutanje, tapkanje…),</a:t>
                      </a:r>
                      <a:r>
                        <a:rPr lang="hr-HR" sz="1000" b="1" dirty="0">
                          <a:latin typeface="Arial"/>
                          <a:ea typeface="Times New Roman"/>
                        </a:rPr>
                        <a:t> </a:t>
                      </a:r>
                      <a:endParaRPr lang="hr-HR" sz="1200" dirty="0"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282535"/>
            <a:ext cx="10570029" cy="4894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Strategija u ekonomskoj znanosti -utvrđivanje dugoročnih ciljeva i načina njihova ostvarivanja</a:t>
            </a:r>
          </a:p>
          <a:p>
            <a:pPr>
              <a:lnSpc>
                <a:spcPct val="150000"/>
              </a:lnSpc>
            </a:pP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Knjižnice dio tržišne ekonomije i njenih načela i u budućnosti će to sve više postajati, tržišna će financijska mjerila prevladavati u vrednovanju rada i isplativosti ulaganja u knjižnice. </a:t>
            </a:r>
          </a:p>
          <a:p>
            <a:pPr>
              <a:lnSpc>
                <a:spcPct val="150000"/>
              </a:lnSpc>
            </a:pP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Strategijsko je upravljanje postalo dijelom knjižničnoga upravljanja, no jesu li knjižničari na odgovarajući način poučeni kako bi mu mogli odgovoriti?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DCC2A-D20D-4E96-9827-1C41B6474FDD}"/>
              </a:ext>
            </a:extLst>
          </p:cNvPr>
          <p:cNvSpPr txBox="1"/>
          <p:nvPr/>
        </p:nvSpPr>
        <p:spPr>
          <a:xfrm>
            <a:off x="1009402" y="249382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Arial" panose="020B0604020202020204" pitchFamily="34" charset="0"/>
                <a:cs typeface="Arial" panose="020B0604020202020204" pitchFamily="34" charset="0"/>
              </a:rPr>
              <a:t>UVOD – STRATEGIJA, STRATEGISJKI  PLANOVI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33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0AB0-23AD-4843-9930-74DCFDFB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BBD2-E50A-4D0B-9DBF-E9300CD4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B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425BE5EF-4183-4889-BC5D-33670809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56" y="1484130"/>
            <a:ext cx="7063621" cy="5034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BFEB4-982D-479D-AB3F-B2B1C0FDF9A7}"/>
              </a:ext>
            </a:extLst>
          </p:cNvPr>
          <p:cNvSpPr txBox="1"/>
          <p:nvPr/>
        </p:nvSpPr>
        <p:spPr>
          <a:xfrm>
            <a:off x="166255" y="1825625"/>
            <a:ext cx="344384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    PITANJA?</a:t>
            </a:r>
          </a:p>
          <a:p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LNSS web-site:</a:t>
            </a:r>
          </a:p>
          <a:p>
            <a:pPr>
              <a:lnSpc>
                <a:spcPct val="150000"/>
              </a:lnSpc>
            </a:pPr>
            <a:r>
              <a:rPr lang="hr-BA" sz="2000" b="1" dirty="0">
                <a:latin typeface="Arial" panose="020B0604020202020204" pitchFamily="34" charset="0"/>
                <a:cs typeface="Arial" panose="020B0604020202020204" pitchFamily="34" charset="0"/>
              </a:rPr>
              <a:t>http://lnss-projects.eu/bal</a:t>
            </a:r>
          </a:p>
          <a:p>
            <a:endParaRPr lang="hr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B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/ LNSS.WB</a:t>
            </a:r>
          </a:p>
          <a:p>
            <a:endParaRPr lang="hr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B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/ LNSS_WB</a:t>
            </a:r>
          </a:p>
          <a:p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D039D-BF37-4348-83ED-BD9F3577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54" y="4275883"/>
            <a:ext cx="385948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D6FC7-0BB8-49D0-B431-8A9AFAA22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7" y="4922273"/>
            <a:ext cx="390178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6"/>
            <a:ext cx="10864403" cy="7038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Strategijski / poslovni planovi u knjižnicama ?</a:t>
            </a:r>
            <a:b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0" y="1068947"/>
            <a:ext cx="11361340" cy="52724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Strateško planiranje omogućava organizaciji odrediti smjer u kojem će se kretati. </a:t>
            </a:r>
          </a:p>
          <a:p>
            <a:pPr>
              <a:lnSpc>
                <a:spcPct val="110000"/>
              </a:lnSpc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Kako ostvariti zacrtane ciljeve u najboljem mogućem svijetlu. </a:t>
            </a:r>
          </a:p>
          <a:p>
            <a:pPr>
              <a:lnSpc>
                <a:spcPct val="110000"/>
              </a:lnSpc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Kroz proces strateškog planiranja organizacija utvrđuje svoje ciljeve, prioritete i strategije, te definira mjere za procjenu uspješnosti ostvarenja tih ciljeva</a:t>
            </a:r>
          </a:p>
          <a:p>
            <a:pPr>
              <a:lnSpc>
                <a:spcPct val="110000"/>
              </a:lnSpc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Strategijsko planiranje ispunjava dvostruku ulogu povezivanja organizacije i njenih djelatnika s okruženjem i određivanje smjera njenih aktivnosti</a:t>
            </a:r>
          </a:p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Misija knjižnice - ciljevi koji direktno podržavaju ostvarenje misije (</a:t>
            </a:r>
            <a:r>
              <a:rPr lang="hr-BA" sz="2400" dirty="0">
                <a:latin typeface="Arial" panose="020B0604020202020204" pitchFamily="34" charset="0"/>
                <a:cs typeface="Arial" panose="020B0604020202020204" pitchFamily="34" charset="0"/>
              </a:rPr>
              <a:t>5-8)</a:t>
            </a:r>
          </a:p>
        </p:txBody>
      </p:sp>
    </p:spTree>
    <p:extLst>
      <p:ext uri="{BB962C8B-B14F-4D97-AF65-F5344CB8AC3E}">
        <p14:creationId xmlns:p14="http://schemas.microsoft.com/office/powerpoint/2010/main" val="27202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0"/>
            <a:ext cx="10866912" cy="1080656"/>
          </a:xfrm>
        </p:spPr>
        <p:txBody>
          <a:bodyPr/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Strategijski plan – odgovara na pitanja: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8" y="1318161"/>
            <a:ext cx="11234056" cy="54507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poslanja, vizije i vrijednosti za koje se knjižnica zalaže ili će se u svom radu i nadalje zalagati.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Poslanje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: Zašto postoji knjižnica? Koji je njezin posao?Tko su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 korisnici? Na koje potrebe odgovara?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Vizija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: Što knjižnica želi biti? Koji je njezin željeni položaj na tržištu?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: Kako knjižničari žele izvršavati svoje zadaće?</a:t>
            </a:r>
          </a:p>
          <a:p>
            <a:pPr marL="0" indent="0">
              <a:lnSpc>
                <a:spcPct val="110000"/>
              </a:lnSpc>
              <a:buNone/>
            </a:pP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Na primjer: služiti zajednici, društvena odgovornost, opći pristup informacijama i idejama, zaštita kulturnog nasljeđa, kompetencija i stalni strukovni / stručni razvoj, učinkovitost, inovativnost.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9096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Strategija razvoja knjižnica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481070"/>
            <a:ext cx="11487955" cy="5138671"/>
          </a:xfrm>
        </p:spPr>
        <p:txBody>
          <a:bodyPr>
            <a:normAutofit/>
          </a:bodyPr>
          <a:lstStyle/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treba odrediti tekuće stanje, ciljeve, razloge koji sprečavaju napredak, kako će se vrednovati poslovanje i uspjesi knjižnice. </a:t>
            </a:r>
          </a:p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Pri utvrđivanju strategije razvoja može se uzeti u obzir i </a:t>
            </a:r>
            <a:r>
              <a:rPr lang="hr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Okvir 7S</a:t>
            </a:r>
          </a:p>
          <a:p>
            <a:pPr marL="0" indent="0">
              <a:buNone/>
            </a:pP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˗ </a:t>
            </a:r>
            <a:r>
              <a:rPr lang="hr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(strategy), struktura (structure), sustavi (systems),</a:t>
            </a:r>
          </a:p>
          <a:p>
            <a:pPr marL="0" indent="0">
              <a:buNone/>
            </a:pPr>
            <a:r>
              <a:rPr lang="hr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osoblje (staff)), stil (style), vještine (skills</a:t>
            </a:r>
            <a:r>
              <a:rPr lang="hr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r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dijeljene vrijednosti</a:t>
            </a:r>
          </a:p>
          <a:p>
            <a:pPr marL="0" indent="0">
              <a:buNone/>
            </a:pPr>
            <a:r>
              <a:rPr lang="hr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(shared values</a:t>
            </a:r>
            <a:r>
              <a:rPr lang="hr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pomaže utvrditi je li strategija u suglasju s ciljevima i vrijednostima organizacije, uvažava li vanjske čimbenike u okruženju, jesu li knjižnici potrebna dodatna financijska, ljudska ili fizička sredstva i izvori, je li planirano razdoblje realno određeno, hoće li strategija postići mjerljive rezultate, postoje li rizici pri njenoj provedbi</a:t>
            </a:r>
            <a:r>
              <a:rPr lang="hr-B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84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hr-BA" sz="2800" b="1" dirty="0">
                <a:latin typeface="Arial" panose="020B0604020202020204" pitchFamily="34" charset="0"/>
                <a:cs typeface="Arial" panose="020B0604020202020204" pitchFamily="34" charset="0"/>
              </a:rPr>
              <a:t>SWOT / PEST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/>
          </a:bodyPr>
          <a:lstStyle/>
          <a:p>
            <a:r>
              <a:rPr lang="hr-BA" dirty="0"/>
              <a:t>Stvaranjem strategija, a ne samo planova rada, knjižnice se dovode u polje tržišnoga poslovanja ˗ strategije, strategijsko planiranje, strategijsko upravljanje, SWOT i PEST analize dio su svijeta ekonomije koji knjižnicama, koje su po svom određenju neprofitne ustanove, nije blizak.</a:t>
            </a:r>
          </a:p>
          <a:p>
            <a:pPr marL="0" indent="0">
              <a:buNone/>
            </a:pPr>
            <a:endParaRPr lang="hr-BA" dirty="0"/>
          </a:p>
          <a:p>
            <a:r>
              <a:rPr lang="hr-BA" dirty="0"/>
              <a:t>Dugoročne strategije su prošlost (4,5 godina i podložne promjenama). Organizacija mora uključiti duže vremensko razdoblje u budućnosti, ali biti dovoljno prilagodljiva kako bi odgovorila na odstupanja koja će se neizbježno pojaviti tijekom razdoblja za koje se strategija donosi.</a:t>
            </a:r>
          </a:p>
        </p:txBody>
      </p:sp>
    </p:spTree>
    <p:extLst>
      <p:ext uri="{BB962C8B-B14F-4D97-AF65-F5344CB8AC3E}">
        <p14:creationId xmlns:p14="http://schemas.microsoft.com/office/powerpoint/2010/main" val="261987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96" y="593766"/>
            <a:ext cx="10629404" cy="498763"/>
          </a:xfrm>
        </p:spPr>
        <p:txBody>
          <a:bodyPr>
            <a:normAutofit fontScale="90000"/>
          </a:bodyPr>
          <a:lstStyle/>
          <a:p>
            <a:r>
              <a:rPr lang="hr-BA" sz="3100" b="1" dirty="0">
                <a:latin typeface="Arial" panose="020B0604020202020204" pitchFamily="34" charset="0"/>
                <a:cs typeface="Arial" panose="020B0604020202020204" pitchFamily="34" charset="0"/>
              </a:rPr>
              <a:t>PEST - koristan okvir za analiziranje vanjskog okruženja je razmatranje pitanja te utjecaja:</a:t>
            </a:r>
            <a:r>
              <a:rPr lang="hr-BA" dirty="0"/>
              <a:t/>
            </a:r>
            <a:br>
              <a:rPr lang="hr-BA" dirty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95" y="1448790"/>
            <a:ext cx="10629405" cy="4728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olitika,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konomija,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ociologija,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ehnologija ˗ obuhvaćaju sljedeće vanjske čimbenike koji čine okruženje knjižnice: </a:t>
            </a:r>
          </a:p>
          <a:p>
            <a:pPr marL="0" indent="0">
              <a:buNone/>
            </a:pP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Politika: stabilnost vlade, gospodarska politika, javni troškovi,</a:t>
            </a: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 porezi (na primjer PDV) </a:t>
            </a: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Ekonomija: zapošljavanje, valutni tečaj, inflacija</a:t>
            </a: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Sociologija (društvo): konzumerizam / potrošnja, demografske</a:t>
            </a: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 promjene, rad kod kuće, pismenost </a:t>
            </a:r>
          </a:p>
          <a:p>
            <a:pPr marL="0" indent="0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• Tehnologija: napredak IT mreže, zastarjelost, standardi</a:t>
            </a:r>
          </a:p>
        </p:txBody>
      </p:sp>
    </p:spTree>
    <p:extLst>
      <p:ext uri="{BB962C8B-B14F-4D97-AF65-F5344CB8AC3E}">
        <p14:creationId xmlns:p14="http://schemas.microsoft.com/office/powerpoint/2010/main" val="163015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2951</Words>
  <Application>Microsoft Office PowerPoint</Application>
  <PresentationFormat>Widescreen</PresentationFormat>
  <Paragraphs>268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ERASMUS+ Capacity Building in the Field of Higher Education  CBHE Project 561987  Library Network Support Services ( LNSS ): Modernising libraries in Western Balkan countries  through staff development and reforming library services   </vt:lpstr>
      <vt:lpstr>Modul br.3 obuhvata:</vt:lpstr>
      <vt:lpstr>Kompetencije u knjižničarstvu</vt:lpstr>
      <vt:lpstr>PowerPoint Presentation</vt:lpstr>
      <vt:lpstr>Strategijski / poslovni planovi u knjižnicama ? </vt:lpstr>
      <vt:lpstr>Strategijski plan – odgovara na pitanja:</vt:lpstr>
      <vt:lpstr>Strategija razvoja knjižnica </vt:lpstr>
      <vt:lpstr>SWOT / PEST</vt:lpstr>
      <vt:lpstr>PEST - koristan okvir za analiziranje vanjskog okruženja je razmatranje pitanja te utjecaja: </vt:lpstr>
      <vt:lpstr>SWOT</vt:lpstr>
      <vt:lpstr>Zakonski okvir za provođenje strategije razvoja</vt:lpstr>
      <vt:lpstr>Zagovaranje – poslovni i strategijski planovi</vt:lpstr>
      <vt:lpstr>Korisnička podrška - (example of Customer Care Charter)- DKIT Ireland</vt:lpstr>
      <vt:lpstr>De Montfort University, Leicester- UK </vt:lpstr>
      <vt:lpstr>Upravljanje vremenom za knjižničare instrumenti i strategije</vt:lpstr>
      <vt:lpstr>Upravljanje vremenom za knjižničare instrumenti i strategije</vt:lpstr>
      <vt:lpstr>Upravljanje promjenama u knjižnicama 21.stoljeća</vt:lpstr>
      <vt:lpstr>Upravljanje promjenama u knjižnicama 21.stoljeća</vt:lpstr>
      <vt:lpstr>Standardi</vt:lpstr>
      <vt:lpstr>Standardizacija postupaka</vt:lpstr>
      <vt:lpstr>Knjižnice i standardi</vt:lpstr>
      <vt:lpstr>Standardi i informacije o knjižnicama Bosna i Hercegovina</vt:lpstr>
      <vt:lpstr>Institut za standardizaciju BiH</vt:lpstr>
      <vt:lpstr>www.bas.gov.ba</vt:lpstr>
      <vt:lpstr>Međunarodne institucije</vt:lpstr>
      <vt:lpstr>ISO standardi</vt:lpstr>
      <vt:lpstr>…</vt:lpstr>
      <vt:lpstr>IFLA</vt:lpstr>
      <vt:lpstr>Ciljevi </vt:lpstr>
      <vt:lpstr>IFLA i suradnja sa ostalim organizacijama</vt:lpstr>
      <vt:lpstr>Standardi kvalitete u knjižnicama?   http://www.niso.org/  - NISO </vt:lpstr>
      <vt:lpstr> Standardi i normativi u BiH</vt:lpstr>
      <vt:lpstr>Standardi i normativi u BiH</vt:lpstr>
      <vt:lpstr>Komunikacijske vještine</vt:lpstr>
      <vt:lpstr>Komunikacija menadžer - knjižničari</vt:lpstr>
      <vt:lpstr>Stilovi upravljanja knjižnicom</vt:lpstr>
      <vt:lpstr>…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 Capacity Building in the Field of Higher Education – CBHE Project 561987 Library Nwetork Support Services: modernising libraries in Western Balkan countries through staff development and reforming library services  Štefica Dodig , Josip Šimić</dc:title>
  <dc:creator>stefi dodig</dc:creator>
  <cp:lastModifiedBy>Padraig.Kirby</cp:lastModifiedBy>
  <cp:revision>75</cp:revision>
  <dcterms:created xsi:type="dcterms:W3CDTF">2017-12-18T06:16:22Z</dcterms:created>
  <dcterms:modified xsi:type="dcterms:W3CDTF">2018-01-18T11:16:15Z</dcterms:modified>
</cp:coreProperties>
</file>