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3"/>
  </p:notesMasterIdLst>
  <p:sldIdLst>
    <p:sldId id="259" r:id="rId3"/>
    <p:sldId id="260" r:id="rId4"/>
    <p:sldId id="261" r:id="rId5"/>
    <p:sldId id="262" r:id="rId6"/>
    <p:sldId id="257" r:id="rId7"/>
    <p:sldId id="264" r:id="rId8"/>
    <p:sldId id="265" r:id="rId9"/>
    <p:sldId id="291" r:id="rId10"/>
    <p:sldId id="290" r:id="rId11"/>
    <p:sldId id="270" r:id="rId12"/>
    <p:sldId id="287" r:id="rId13"/>
    <p:sldId id="288" r:id="rId14"/>
    <p:sldId id="289" r:id="rId15"/>
    <p:sldId id="285" r:id="rId16"/>
    <p:sldId id="266" r:id="rId17"/>
    <p:sldId id="286" r:id="rId18"/>
    <p:sldId id="267" r:id="rId19"/>
    <p:sldId id="292" r:id="rId20"/>
    <p:sldId id="273" r:id="rId21"/>
    <p:sldId id="271" r:id="rId22"/>
    <p:sldId id="272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4" r:id="rId32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250" autoAdjust="0"/>
    <p:restoredTop sz="94629" autoAdjust="0"/>
  </p:normalViewPr>
  <p:slideViewPr>
    <p:cSldViewPr>
      <p:cViewPr varScale="1">
        <p:scale>
          <a:sx n="70" d="100"/>
          <a:sy n="70" d="100"/>
        </p:scale>
        <p:origin x="-115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BD49D1-F894-4E73-B4AA-0E6B1F52A3F2}" type="datetimeFigureOut">
              <a:rPr lang="hr-HR" smtClean="0"/>
              <a:pPr/>
              <a:t>4.1.2018.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673C6E-5766-45A3-91A8-D380560F71B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091572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375B89-C404-4DF0-913D-71332614B85D}" type="slidenum">
              <a:rPr lang="bs-Latn-BA" smtClean="0">
                <a:solidFill>
                  <a:prstClr val="black"/>
                </a:solidFill>
              </a:rPr>
              <a:pPr/>
              <a:t>1</a:t>
            </a:fld>
            <a:endParaRPr lang="bs-Latn-BA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03040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375B89-C404-4DF0-913D-71332614B85D}" type="slidenum">
              <a:rPr lang="bs-Latn-BA">
                <a:solidFill>
                  <a:prstClr val="black"/>
                </a:solidFill>
              </a:rPr>
              <a:pPr/>
              <a:t>30</a:t>
            </a:fld>
            <a:endParaRPr lang="bs-Latn-BA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0304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ED0C2-80EB-496A-83E1-91976654E3C2}" type="datetimeFigureOut">
              <a:rPr lang="hr-HR" smtClean="0"/>
              <a:pPr/>
              <a:t>4.1.2018.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B9681-2ED2-469E-8C1A-7D34A02E65F8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899663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ED0C2-80EB-496A-83E1-91976654E3C2}" type="datetimeFigureOut">
              <a:rPr lang="hr-HR" smtClean="0"/>
              <a:pPr/>
              <a:t>4.1.2018.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B9681-2ED2-469E-8C1A-7D34A02E65F8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302712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ED0C2-80EB-496A-83E1-91976654E3C2}" type="datetimeFigureOut">
              <a:rPr lang="hr-HR" smtClean="0"/>
              <a:pPr/>
              <a:t>4.1.2018.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B9681-2ED2-469E-8C1A-7D34A02E65F8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0278398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05200" y="1498602"/>
            <a:ext cx="5257800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4051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5200" y="4927600"/>
            <a:ext cx="5257800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101" b="0">
                <a:solidFill>
                  <a:schemeClr val="tx1"/>
                </a:solidFill>
              </a:defRPr>
            </a:lvl1pPr>
            <a:lvl2pPr marL="4572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9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2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4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6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9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4533332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00 / 00 / 2017</a:t>
            </a:r>
            <a:endParaRPr lang="en-US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561987-EPP-1-2015-1-IE-EPPKA2-CBHE-JP</a:t>
            </a:r>
            <a:endParaRPr lang="en-US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30130-0E00-46FB-ACC8-D1179FB2C54A}" type="slidenum">
              <a:rPr lang="en-US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57364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445000"/>
            <a:ext cx="5257800" cy="1930400"/>
          </a:xfrm>
        </p:spPr>
        <p:txBody>
          <a:bodyPr anchor="t">
            <a:normAutofit/>
          </a:bodyPr>
          <a:lstStyle>
            <a:lvl1pPr algn="l">
              <a:defRPr sz="4051" b="0" cap="none" baseline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124201"/>
            <a:ext cx="5257800" cy="12969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101">
                <a:solidFill>
                  <a:schemeClr val="tx1"/>
                </a:solidFill>
              </a:defRPr>
            </a:lvl1pPr>
            <a:lvl2pPr marL="45724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84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3pPr>
            <a:lvl4pPr marL="1371726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4pPr>
            <a:lvl5pPr marL="1828967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5pPr>
            <a:lvl6pPr marL="2286210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6pPr>
            <a:lvl7pPr marL="2743451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7pPr>
            <a:lvl8pPr marL="3200693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8pPr>
            <a:lvl9pPr marL="3657935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223067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701800"/>
            <a:ext cx="3733800" cy="4470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 marL="1508898">
              <a:defRPr sz="1350"/>
            </a:lvl5pPr>
            <a:lvl6pPr marL="1280277" indent="0">
              <a:buNone/>
              <a:defRPr sz="1350"/>
            </a:lvl6pPr>
            <a:lvl7pPr marL="1508898">
              <a:defRPr sz="1350"/>
            </a:lvl7pPr>
            <a:lvl8pPr marL="1508898">
              <a:defRPr sz="1350"/>
            </a:lvl8pPr>
            <a:lvl9pPr marL="1508898"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701800"/>
            <a:ext cx="3733800" cy="4470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 marL="1508898">
              <a:defRPr sz="1350"/>
            </a:lvl5pPr>
            <a:lvl6pPr marL="1508898">
              <a:defRPr sz="1350"/>
            </a:lvl6pPr>
            <a:lvl7pPr marL="1508898">
              <a:defRPr sz="1350"/>
            </a:lvl7pPr>
            <a:lvl8pPr marL="1508898">
              <a:defRPr sz="1350"/>
            </a:lvl8pPr>
            <a:lvl9pPr marL="1508898"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00 / 00 / 2017</a:t>
            </a:r>
            <a:endParaRPr lang="en-US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561987-EPP-1-2015-1-IE-EPPKA2-CBHE-JP</a:t>
            </a:r>
            <a:endParaRPr lang="en-US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30130-0E00-46FB-ACC8-D1179FB2C54A}" type="slidenum">
              <a:rPr lang="en-US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78640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9" y="1608836"/>
            <a:ext cx="3730752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457242" indent="0">
              <a:buNone/>
              <a:defRPr sz="2026" b="1"/>
            </a:lvl2pPr>
            <a:lvl3pPr marL="914484" indent="0">
              <a:buNone/>
              <a:defRPr sz="1800" b="1"/>
            </a:lvl3pPr>
            <a:lvl4pPr marL="1371726" indent="0">
              <a:buNone/>
              <a:defRPr sz="1575" b="1"/>
            </a:lvl4pPr>
            <a:lvl5pPr marL="1828967" indent="0">
              <a:buNone/>
              <a:defRPr sz="1575" b="1"/>
            </a:lvl5pPr>
            <a:lvl6pPr marL="2286210" indent="0">
              <a:buNone/>
              <a:defRPr sz="1575" b="1"/>
            </a:lvl6pPr>
            <a:lvl7pPr marL="2743451" indent="0">
              <a:buNone/>
              <a:defRPr sz="1575" b="1"/>
            </a:lvl7pPr>
            <a:lvl8pPr marL="3200693" indent="0">
              <a:buNone/>
              <a:defRPr sz="1575" b="1"/>
            </a:lvl8pPr>
            <a:lvl9pPr marL="3657935" indent="0">
              <a:buNone/>
              <a:defRPr sz="157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200" y="2209800"/>
            <a:ext cx="3733800" cy="3962400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 marL="1508898">
              <a:defRPr sz="1350"/>
            </a:lvl5pPr>
            <a:lvl6pPr marL="1508898">
              <a:defRPr sz="1350"/>
            </a:lvl6pPr>
            <a:lvl7pPr marL="1508898">
              <a:defRPr sz="1350"/>
            </a:lvl7pPr>
            <a:lvl8pPr marL="1508898">
              <a:defRPr sz="1350"/>
            </a:lvl8pPr>
            <a:lvl9pPr marL="1508898"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7448" y="1608836"/>
            <a:ext cx="3730752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457242" indent="0">
              <a:buNone/>
              <a:defRPr sz="2026" b="1"/>
            </a:lvl2pPr>
            <a:lvl3pPr marL="914484" indent="0">
              <a:buNone/>
              <a:defRPr sz="1800" b="1"/>
            </a:lvl3pPr>
            <a:lvl4pPr marL="1371726" indent="0">
              <a:buNone/>
              <a:defRPr sz="1575" b="1"/>
            </a:lvl4pPr>
            <a:lvl5pPr marL="1828967" indent="0">
              <a:buNone/>
              <a:defRPr sz="1575" b="1"/>
            </a:lvl5pPr>
            <a:lvl6pPr marL="2286210" indent="0">
              <a:buNone/>
              <a:defRPr sz="1575" b="1"/>
            </a:lvl6pPr>
            <a:lvl7pPr marL="2743451" indent="0">
              <a:buNone/>
              <a:defRPr sz="1575" b="1"/>
            </a:lvl7pPr>
            <a:lvl8pPr marL="3200693" indent="0">
              <a:buNone/>
              <a:defRPr sz="1575" b="1"/>
            </a:lvl8pPr>
            <a:lvl9pPr marL="3657935" indent="0">
              <a:buNone/>
              <a:defRPr sz="157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400" y="2209800"/>
            <a:ext cx="3733800" cy="3962400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 marL="1508898">
              <a:defRPr sz="1350"/>
            </a:lvl5pPr>
            <a:lvl6pPr marL="1508898">
              <a:defRPr sz="1350"/>
            </a:lvl6pPr>
            <a:lvl7pPr marL="1508898">
              <a:defRPr sz="1350"/>
            </a:lvl7pPr>
            <a:lvl8pPr marL="1508898">
              <a:defRPr sz="1350"/>
            </a:lvl8pPr>
            <a:lvl9pPr marL="1508898"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00 / 00 / 2017</a:t>
            </a:r>
            <a:endParaRPr lang="en-US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561987-EPP-1-2015-1-IE-EPPKA2-CBHE-JP</a:t>
            </a:r>
            <a:endParaRPr lang="en-US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30130-0E00-46FB-ACC8-D1179FB2C54A}" type="slidenum">
              <a:rPr lang="en-US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50407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00 / 00 / 2017</a:t>
            </a:r>
            <a:endParaRPr lang="en-US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561987-EPP-1-2015-1-IE-EPPKA2-CBHE-JP</a:t>
            </a:r>
            <a:endParaRPr lang="en-US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30130-0E00-46FB-ACC8-D1179FB2C54A}" type="slidenum">
              <a:rPr lang="en-US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91496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00 / 00 / 2017</a:t>
            </a:r>
            <a:endParaRPr lang="en-US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561987-EPP-1-2015-1-IE-EPPKA2-CBHE-JP</a:t>
            </a:r>
            <a:endParaRPr lang="en-US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30130-0E00-46FB-ACC8-D1179FB2C54A}" type="slidenum">
              <a:rPr lang="en-US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0288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971800" y="0"/>
            <a:ext cx="59436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8" tIns="45724" rIns="91448" bIns="45724" rtlCol="0" anchor="ctr"/>
          <a:lstStyle/>
          <a:p>
            <a:pPr algn="ctr"/>
            <a:endParaRPr sz="135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1701800"/>
            <a:ext cx="2514600" cy="2844800"/>
          </a:xfrm>
        </p:spPr>
        <p:txBody>
          <a:bodyPr anchor="b">
            <a:normAutofit/>
          </a:bodyPr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1" y="4648200"/>
            <a:ext cx="2514600" cy="1727200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457242" indent="0">
              <a:buNone/>
              <a:defRPr sz="1200"/>
            </a:lvl2pPr>
            <a:lvl3pPr marL="914484" indent="0">
              <a:buNone/>
              <a:defRPr sz="975"/>
            </a:lvl3pPr>
            <a:lvl4pPr marL="1371726" indent="0">
              <a:buNone/>
              <a:defRPr sz="900"/>
            </a:lvl4pPr>
            <a:lvl5pPr marL="1828967" indent="0">
              <a:buNone/>
              <a:defRPr sz="900"/>
            </a:lvl5pPr>
            <a:lvl6pPr marL="2286210" indent="0">
              <a:buNone/>
              <a:defRPr sz="900"/>
            </a:lvl6pPr>
            <a:lvl7pPr marL="2743451" indent="0">
              <a:buNone/>
              <a:defRPr sz="900"/>
            </a:lvl7pPr>
            <a:lvl8pPr marL="3200693" indent="0">
              <a:buNone/>
              <a:defRPr sz="900"/>
            </a:lvl8pPr>
            <a:lvl9pPr marL="365793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800" y="482600"/>
            <a:ext cx="5105400" cy="5892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00 / 00 / 2017</a:t>
            </a:r>
            <a:endParaRPr lang="en-US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561987-EPP-1-2015-1-IE-EPPKA2-CBHE-JP</a:t>
            </a:r>
            <a:endParaRPr lang="en-US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30130-0E00-46FB-ACC8-D1179FB2C54A}" type="slidenum">
              <a:rPr lang="en-US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37673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ED0C2-80EB-496A-83E1-91976654E3C2}" type="datetimeFigureOut">
              <a:rPr lang="hr-HR" smtClean="0"/>
              <a:pPr/>
              <a:t>4.1.2018.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B9681-2ED2-469E-8C1A-7D34A02E65F8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8338150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62100" y="0"/>
            <a:ext cx="60198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8" tIns="45724" rIns="91448" bIns="45724" rtlCol="0" anchor="ctr"/>
          <a:lstStyle/>
          <a:p>
            <a:pPr algn="ctr"/>
            <a:endParaRPr sz="135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800600"/>
            <a:ext cx="5486400" cy="762000"/>
          </a:xfrm>
        </p:spPr>
        <p:txBody>
          <a:bodyPr anchor="b">
            <a:normAutofit/>
          </a:bodyPr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828800" y="279402"/>
            <a:ext cx="5486400" cy="4448175"/>
          </a:xfrm>
        </p:spPr>
        <p:txBody>
          <a:bodyPr>
            <a:normAutofit/>
          </a:bodyPr>
          <a:lstStyle>
            <a:lvl1pPr marL="0" indent="0">
              <a:buNone/>
              <a:defRPr sz="2101"/>
            </a:lvl1pPr>
            <a:lvl2pPr marL="457242" indent="0">
              <a:buNone/>
              <a:defRPr sz="2776"/>
            </a:lvl2pPr>
            <a:lvl3pPr marL="914484" indent="0">
              <a:buNone/>
              <a:defRPr sz="2401"/>
            </a:lvl3pPr>
            <a:lvl4pPr marL="1371726" indent="0">
              <a:buNone/>
              <a:defRPr sz="2026"/>
            </a:lvl4pPr>
            <a:lvl5pPr marL="1828967" indent="0">
              <a:buNone/>
              <a:defRPr sz="2026"/>
            </a:lvl5pPr>
            <a:lvl6pPr marL="2286210" indent="0">
              <a:buNone/>
              <a:defRPr sz="2026"/>
            </a:lvl6pPr>
            <a:lvl7pPr marL="2743451" indent="0">
              <a:buNone/>
              <a:defRPr sz="2026"/>
            </a:lvl7pPr>
            <a:lvl8pPr marL="3200693" indent="0">
              <a:buNone/>
              <a:defRPr sz="2026"/>
            </a:lvl8pPr>
            <a:lvl9pPr marL="3657935" indent="0">
              <a:buNone/>
              <a:defRPr sz="2026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562600"/>
            <a:ext cx="5486400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200"/>
            </a:lvl1pPr>
            <a:lvl2pPr marL="457242" indent="0">
              <a:buNone/>
              <a:defRPr sz="1200"/>
            </a:lvl2pPr>
            <a:lvl3pPr marL="914484" indent="0">
              <a:buNone/>
              <a:defRPr sz="975"/>
            </a:lvl3pPr>
            <a:lvl4pPr marL="1371726" indent="0">
              <a:buNone/>
              <a:defRPr sz="900"/>
            </a:lvl4pPr>
            <a:lvl5pPr marL="1828967" indent="0">
              <a:buNone/>
              <a:defRPr sz="900"/>
            </a:lvl5pPr>
            <a:lvl6pPr marL="2286210" indent="0">
              <a:buNone/>
              <a:defRPr sz="900"/>
            </a:lvl6pPr>
            <a:lvl7pPr marL="2743451" indent="0">
              <a:buNone/>
              <a:defRPr sz="900"/>
            </a:lvl7pPr>
            <a:lvl8pPr marL="3200693" indent="0">
              <a:buNone/>
              <a:defRPr sz="900"/>
            </a:lvl8pPr>
            <a:lvl9pPr marL="365793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00 / 00 / 2017</a:t>
            </a:r>
            <a:endParaRPr lang="en-US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561987-EPP-1-2015-1-IE-EPPKA2-CBHE-JP</a:t>
            </a:r>
            <a:endParaRPr lang="en-US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30130-0E00-46FB-ACC8-D1179FB2C54A}" type="slidenum">
              <a:rPr lang="en-US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38341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00 / 00 / 2017</a:t>
            </a:r>
            <a:endParaRPr lang="en-US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561987-EPP-1-2015-1-IE-EPPKA2-CBHE-JP</a:t>
            </a:r>
            <a:endParaRPr lang="en-US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30130-0E00-46FB-ACC8-D1179FB2C54A}" type="slidenum">
              <a:rPr lang="en-US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11184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274639"/>
            <a:ext cx="1066800" cy="589756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74639"/>
            <a:ext cx="6400800" cy="589756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00 / 00 / 2017</a:t>
            </a:r>
            <a:endParaRPr lang="en-US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561987-EPP-1-2015-1-IE-EPPKA2-CBHE-JP</a:t>
            </a:r>
            <a:endParaRPr lang="en-US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30130-0E00-46FB-ACC8-D1179FB2C54A}" type="slidenum">
              <a:rPr lang="en-US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44954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ED0C2-80EB-496A-83E1-91976654E3C2}" type="datetimeFigureOut">
              <a:rPr lang="hr-HR" smtClean="0"/>
              <a:pPr/>
              <a:t>4.1.2018.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B9681-2ED2-469E-8C1A-7D34A02E65F8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981611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ED0C2-80EB-496A-83E1-91976654E3C2}" type="datetimeFigureOut">
              <a:rPr lang="hr-HR" smtClean="0"/>
              <a:pPr/>
              <a:t>4.1.2018.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B9681-2ED2-469E-8C1A-7D34A02E65F8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100820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ED0C2-80EB-496A-83E1-91976654E3C2}" type="datetimeFigureOut">
              <a:rPr lang="hr-HR" smtClean="0"/>
              <a:pPr/>
              <a:t>4.1.2018.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B9681-2ED2-469E-8C1A-7D34A02E65F8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218649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ED0C2-80EB-496A-83E1-91976654E3C2}" type="datetimeFigureOut">
              <a:rPr lang="hr-HR" smtClean="0"/>
              <a:pPr/>
              <a:t>4.1.2018.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B9681-2ED2-469E-8C1A-7D34A02E65F8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060467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ED0C2-80EB-496A-83E1-91976654E3C2}" type="datetimeFigureOut">
              <a:rPr lang="hr-HR" smtClean="0"/>
              <a:pPr/>
              <a:t>4.1.2018.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B9681-2ED2-469E-8C1A-7D34A02E65F8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995099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ED0C2-80EB-496A-83E1-91976654E3C2}" type="datetimeFigureOut">
              <a:rPr lang="hr-HR" smtClean="0"/>
              <a:pPr/>
              <a:t>4.1.2018.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B9681-2ED2-469E-8C1A-7D34A02E65F8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20377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ED0C2-80EB-496A-83E1-91976654E3C2}" type="datetimeFigureOut">
              <a:rPr lang="hr-HR" smtClean="0"/>
              <a:pPr/>
              <a:t>4.1.2018.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B9681-2ED2-469E-8C1A-7D34A02E65F8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857553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4ED0C2-80EB-496A-83E1-91976654E3C2}" type="datetimeFigureOut">
              <a:rPr lang="hr-HR" smtClean="0"/>
              <a:pPr/>
              <a:t>4.1.2018.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BB9681-2ED2-469E-8C1A-7D34A02E65F8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968438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28600" y="0"/>
            <a:ext cx="86868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8" tIns="45724" rIns="91448" bIns="45724" rtlCol="0" anchor="ctr"/>
          <a:lstStyle/>
          <a:p>
            <a:pPr algn="ctr"/>
            <a:endParaRPr sz="1350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620000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701800"/>
            <a:ext cx="7620000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400802"/>
            <a:ext cx="2057400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9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00 / 00 / 2017</a:t>
            </a:r>
            <a:endParaRPr lang="en-US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1645" y="6400802"/>
            <a:ext cx="4663440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9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561987-EPP-1-2015-1-IE-EPPKA2-CBHE-JP</a:t>
            </a:r>
            <a:endParaRPr lang="en-US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7346" y="6400802"/>
            <a:ext cx="830855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9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CE430130-0E00-46FB-ACC8-D1179FB2C54A}" type="slidenum">
              <a:rPr lang="en-US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3009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hf hdr="0"/>
  <p:txStyles>
    <p:titleStyle>
      <a:lvl1pPr algn="l" defTabSz="914484" rtl="0" eaLnBrk="1" latinLnBrk="0" hangingPunct="1">
        <a:lnSpc>
          <a:spcPct val="85000"/>
        </a:lnSpc>
        <a:spcBef>
          <a:spcPct val="0"/>
        </a:spcBef>
        <a:buNone/>
        <a:tabLst/>
        <a:defRPr sz="3301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21" indent="-228621" algn="l" defTabSz="914484" rtl="0" eaLnBrk="1" latinLnBrk="0" hangingPunct="1">
        <a:lnSpc>
          <a:spcPct val="95000"/>
        </a:lnSpc>
        <a:spcBef>
          <a:spcPts val="1400"/>
        </a:spcBef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90" indent="-228621" algn="l" defTabSz="914484" rtl="0" eaLnBrk="1" latinLnBrk="0" hangingPunct="1">
        <a:lnSpc>
          <a:spcPct val="95000"/>
        </a:lnSpc>
        <a:spcBef>
          <a:spcPts val="800"/>
        </a:spcBef>
        <a:buSzPct val="100000"/>
        <a:buFont typeface="Century Gothic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68759" indent="-228621" algn="l" defTabSz="914484" rtl="0" eaLnBrk="1" latinLnBrk="0" hangingPunct="1">
        <a:lnSpc>
          <a:spcPct val="95000"/>
        </a:lnSpc>
        <a:spcBef>
          <a:spcPts val="800"/>
        </a:spcBef>
        <a:buSzPct val="100000"/>
        <a:buFont typeface="Century Gothic" pitchFamily="34" charset="0"/>
        <a:buChar char="–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188829" indent="-228621" algn="l" defTabSz="914484" rtl="0" eaLnBrk="1" latinLnBrk="0" hangingPunct="1">
        <a:lnSpc>
          <a:spcPct val="95000"/>
        </a:lnSpc>
        <a:spcBef>
          <a:spcPts val="800"/>
        </a:spcBef>
        <a:buSzPct val="100000"/>
        <a:buFont typeface="Century Gothic" pitchFamily="34" charset="0"/>
        <a:buChar char="–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08898" indent="-228621" algn="l" defTabSz="914484" rtl="0" eaLnBrk="1" latinLnBrk="0" hangingPunct="1">
        <a:lnSpc>
          <a:spcPct val="95000"/>
        </a:lnSpc>
        <a:spcBef>
          <a:spcPts val="800"/>
        </a:spcBef>
        <a:buSzPct val="100000"/>
        <a:buFont typeface="Century Gothic" pitchFamily="34" charset="0"/>
        <a:buChar char="–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28967" indent="-228621" algn="l" defTabSz="914484" rtl="0" eaLnBrk="1" latinLnBrk="0" hangingPunct="1">
        <a:lnSpc>
          <a:spcPct val="95000"/>
        </a:lnSpc>
        <a:spcBef>
          <a:spcPts val="800"/>
        </a:spcBef>
        <a:buSzPct val="90000"/>
        <a:buFont typeface="Century Gothic" pitchFamily="34" charset="0"/>
        <a:buChar char="–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149037" indent="-228621" algn="l" defTabSz="914484" rtl="0" eaLnBrk="1" latinLnBrk="0" hangingPunct="1">
        <a:lnSpc>
          <a:spcPct val="95000"/>
        </a:lnSpc>
        <a:spcBef>
          <a:spcPts val="800"/>
        </a:spcBef>
        <a:buSzPct val="90000"/>
        <a:buFont typeface="Century Gothic" pitchFamily="34" charset="0"/>
        <a:buChar char="–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69106" indent="-228621" algn="l" defTabSz="914484" rtl="0" eaLnBrk="1" latinLnBrk="0" hangingPunct="1">
        <a:lnSpc>
          <a:spcPct val="95000"/>
        </a:lnSpc>
        <a:spcBef>
          <a:spcPts val="800"/>
        </a:spcBef>
        <a:buSzPct val="90000"/>
        <a:buFont typeface="Century Gothic" pitchFamily="34" charset="0"/>
        <a:buChar char="–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834900" indent="-228621" algn="l" defTabSz="914484" rtl="0" eaLnBrk="1" latinLnBrk="0" hangingPunct="1">
        <a:lnSpc>
          <a:spcPct val="95000"/>
        </a:lnSpc>
        <a:spcBef>
          <a:spcPts val="800"/>
        </a:spcBef>
        <a:buSzPct val="90000"/>
        <a:buFont typeface="Century Gothic" pitchFamily="34" charset="0"/>
        <a:buChar char="–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42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84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26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67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210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51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693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35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>
          <p15:clr>
            <a:srgbClr val="F26B43"/>
          </p15:clr>
        </p15:guide>
        <p15:guide id="2" pos="383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39315" y="1498603"/>
            <a:ext cx="5823685" cy="2082797"/>
          </a:xfrm>
        </p:spPr>
        <p:txBody>
          <a:bodyPr>
            <a:normAutofit/>
          </a:bodyPr>
          <a:lstStyle/>
          <a:p>
            <a:r>
              <a:rPr lang="en-IE" sz="2400" b="1" dirty="0" smtClean="0"/>
              <a:t>ERASMUS + Capacity Building in the Field of Higher Education (CBHE)</a:t>
            </a:r>
            <a:r>
              <a:rPr lang="bs-Latn-BA" sz="2400" b="1" dirty="0"/>
              <a:t/>
            </a:r>
            <a:br>
              <a:rPr lang="bs-Latn-BA" sz="2400" b="1" dirty="0"/>
            </a:br>
            <a:r>
              <a:rPr lang="bs-Latn-BA" sz="2400" b="1" dirty="0" err="1" smtClean="0"/>
              <a:t>Library</a:t>
            </a:r>
            <a:r>
              <a:rPr lang="bs-Latn-BA" sz="2400" b="1" dirty="0" smtClean="0"/>
              <a:t> Network Support Services</a:t>
            </a:r>
            <a:endParaRPr lang="en-US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24200" y="3733800"/>
            <a:ext cx="5638800" cy="2895600"/>
          </a:xfrm>
        </p:spPr>
        <p:txBody>
          <a:bodyPr>
            <a:normAutofit/>
          </a:bodyPr>
          <a:lstStyle/>
          <a:p>
            <a:r>
              <a:rPr lang="bs-Latn-BA" sz="2800" b="1" dirty="0"/>
              <a:t>Zagovaranje u visokoškolskim bibliotekama i korisna savezništva </a:t>
            </a:r>
            <a:endParaRPr lang="bs-Latn-BA" sz="2800" b="1" dirty="0" smtClean="0"/>
          </a:p>
          <a:p>
            <a:r>
              <a:rPr lang="bs-Latn-BA" dirty="0" smtClean="0"/>
              <a:t>Sarajevo, 18. 12. 2017.</a:t>
            </a:r>
          </a:p>
          <a:p>
            <a:r>
              <a:rPr lang="bs-Latn-BA" dirty="0" smtClean="0"/>
              <a:t>Mr. Mirela </a:t>
            </a:r>
            <a:r>
              <a:rPr lang="bs-Latn-BA" dirty="0" err="1" smtClean="0"/>
              <a:t>Rožajac-Zulčić</a:t>
            </a:r>
            <a:r>
              <a:rPr lang="bs-Latn-BA" dirty="0" smtClean="0"/>
              <a:t>, Pravni fakultet UNSA</a:t>
            </a:r>
          </a:p>
          <a:p>
            <a:endParaRPr lang="bs-Latn-BA" dirty="0"/>
          </a:p>
        </p:txBody>
      </p:sp>
      <p:pic>
        <p:nvPicPr>
          <p:cNvPr id="5" name="Picture 4" descr="C:\Users\3\AppData\Local\Microsoft\Windows\INetCache\Content.Outlook\F0AGSQZJ\lnss-logo (2).p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6019800" y="0"/>
            <a:ext cx="2641481" cy="1010365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23761" y="1187346"/>
            <a:ext cx="1193681" cy="1193680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52400"/>
            <a:ext cx="2681287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832498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Novi izazovi ili kako uzvratiti udarac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 smtClean="0"/>
              <a:t>Novi izazovi: informatički informacijski napredak, recesija i kontinuirano smanjenje </a:t>
            </a:r>
            <a:r>
              <a:rPr lang="hr-HR" dirty="0" err="1" smtClean="0"/>
              <a:t>finansiranja</a:t>
            </a:r>
            <a:r>
              <a:rPr lang="hr-HR" dirty="0" smtClean="0"/>
              <a:t> (uraditi više s manje novca, vremena i ljudi)</a:t>
            </a:r>
          </a:p>
          <a:p>
            <a:r>
              <a:rPr lang="hr-HR" dirty="0" smtClean="0"/>
              <a:t>73% američkih studenata češće koristi </a:t>
            </a:r>
            <a:r>
              <a:rPr lang="hr-HR" dirty="0" err="1" smtClean="0"/>
              <a:t>internet</a:t>
            </a:r>
            <a:r>
              <a:rPr lang="hr-HR" dirty="0" smtClean="0"/>
              <a:t> nego biblioteku za akademska istraživanja (</a:t>
            </a:r>
            <a:r>
              <a:rPr lang="hr-HR" dirty="0" err="1" smtClean="0"/>
              <a:t>Pew</a:t>
            </a:r>
            <a:r>
              <a:rPr lang="hr-HR" dirty="0" smtClean="0"/>
              <a:t> Project, 2002)</a:t>
            </a:r>
          </a:p>
          <a:p>
            <a:r>
              <a:rPr lang="hr-HR" dirty="0" smtClean="0"/>
              <a:t>Buđenje visokoškolskih biblioteka – Marketing i marketinške prakse kao sredstvo opstanka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6247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Konvencionalni i neprofitni marketing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hr-HR" dirty="0"/>
              <a:t>Kategorija neprofitnog marketinga </a:t>
            </a:r>
            <a:r>
              <a:rPr lang="hr-HR" dirty="0" smtClean="0"/>
              <a:t>obuhvata </a:t>
            </a:r>
            <a:r>
              <a:rPr lang="hr-HR" dirty="0"/>
              <a:t>sve one subjekte koji ostvaruju </a:t>
            </a:r>
            <a:r>
              <a:rPr lang="hr-HR" dirty="0" smtClean="0"/>
              <a:t>bilo kakav </a:t>
            </a:r>
            <a:r>
              <a:rPr lang="hr-HR" dirty="0"/>
              <a:t>proces razmjene, a koji nije </a:t>
            </a:r>
            <a:r>
              <a:rPr lang="hr-HR" dirty="0" smtClean="0"/>
              <a:t>obuhvaćen </a:t>
            </a:r>
            <a:r>
              <a:rPr lang="hr-HR" dirty="0"/>
              <a:t>konvencionalnim </a:t>
            </a:r>
            <a:r>
              <a:rPr lang="hr-HR" dirty="0" smtClean="0"/>
              <a:t>marketingom. </a:t>
            </a:r>
            <a:r>
              <a:rPr lang="pl-PL" dirty="0" smtClean="0"/>
              <a:t>Ipak</a:t>
            </a:r>
            <a:r>
              <a:rPr lang="pl-PL" dirty="0"/>
              <a:t>, jednaka temeljna </a:t>
            </a:r>
            <a:r>
              <a:rPr lang="pl-PL" dirty="0" smtClean="0"/>
              <a:t>načela i </a:t>
            </a:r>
            <a:r>
              <a:rPr lang="hr-HR" dirty="0" smtClean="0"/>
              <a:t>instrumenti su isti: razumjeti </a:t>
            </a:r>
            <a:r>
              <a:rPr lang="hr-HR" dirty="0"/>
              <a:t>što ljudima treba u cilju da ih se uvjeri da </a:t>
            </a:r>
            <a:r>
              <a:rPr lang="hr-HR" dirty="0" smtClean="0"/>
              <a:t>poduzmu </a:t>
            </a:r>
            <a:r>
              <a:rPr lang="hr-HR" dirty="0"/>
              <a:t>željenu akciju</a:t>
            </a:r>
            <a:r>
              <a:rPr lang="hr-HR" dirty="0" smtClean="0"/>
              <a:t>.</a:t>
            </a:r>
          </a:p>
          <a:p>
            <a:r>
              <a:rPr lang="hr-HR" dirty="0" smtClean="0"/>
              <a:t>Dobit / društvena korist (i dobit)</a:t>
            </a:r>
          </a:p>
          <a:p>
            <a:r>
              <a:rPr lang="hr-HR" dirty="0" smtClean="0"/>
              <a:t>Marketingom u biblioteci bavi se svako </a:t>
            </a:r>
            <a:r>
              <a:rPr lang="hr-HR" dirty="0" err="1" smtClean="0"/>
              <a:t>ko</a:t>
            </a:r>
            <a:r>
              <a:rPr lang="hr-HR" dirty="0" smtClean="0"/>
              <a:t> radi s korisnicima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517857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Strategija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Mikro i makro plan – analiza vanjskog i unutrašnjeg okruženja, procjena slabosti i jakosti, određivanje </a:t>
            </a:r>
            <a:r>
              <a:rPr lang="hr-HR" dirty="0"/>
              <a:t>ciljeva i </a:t>
            </a:r>
            <a:r>
              <a:rPr lang="hr-HR" dirty="0" smtClean="0"/>
              <a:t>zadataka, </a:t>
            </a:r>
            <a:r>
              <a:rPr lang="hr-HR" dirty="0"/>
              <a:t>taktike </a:t>
            </a:r>
            <a:r>
              <a:rPr lang="hr-HR" dirty="0" smtClean="0"/>
              <a:t>djelovanja, procjena </a:t>
            </a:r>
            <a:r>
              <a:rPr lang="hr-HR" dirty="0"/>
              <a:t>i </a:t>
            </a:r>
            <a:r>
              <a:rPr lang="hr-HR" dirty="0" smtClean="0"/>
              <a:t>ocjena rezultata;</a:t>
            </a:r>
          </a:p>
          <a:p>
            <a:r>
              <a:rPr lang="hr-HR" dirty="0" smtClean="0"/>
              <a:t>SWOT analiza: </a:t>
            </a:r>
            <a:r>
              <a:rPr lang="pl-PL" dirty="0"/>
              <a:t>pomaže u formuliranju ciljeva te ukazuje na prioritete na koje </a:t>
            </a:r>
            <a:r>
              <a:rPr lang="pl-PL" dirty="0" smtClean="0"/>
              <a:t>treba </a:t>
            </a:r>
            <a:r>
              <a:rPr lang="hr-HR" dirty="0" smtClean="0"/>
              <a:t>usmjeriti </a:t>
            </a:r>
            <a:r>
              <a:rPr lang="hr-HR" dirty="0"/>
              <a:t>promocijske aktivnosti i pomaže u </a:t>
            </a:r>
            <a:r>
              <a:rPr lang="hr-HR" dirty="0" smtClean="0"/>
              <a:t>budućem </a:t>
            </a:r>
            <a:r>
              <a:rPr lang="hr-HR" dirty="0"/>
              <a:t>planiranju djelovanja </a:t>
            </a:r>
            <a:r>
              <a:rPr lang="hr-HR" dirty="0" smtClean="0"/>
              <a:t>biblioteke.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8606535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Strategija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85000" lnSpcReduction="10000"/>
          </a:bodyPr>
          <a:lstStyle/>
          <a:p>
            <a:r>
              <a:rPr lang="hr-HR" dirty="0" smtClean="0"/>
              <a:t>PEST </a:t>
            </a:r>
            <a:r>
              <a:rPr lang="hr-HR" dirty="0"/>
              <a:t>(engl. </a:t>
            </a:r>
            <a:r>
              <a:rPr lang="hr-HR" i="1" dirty="0" err="1"/>
              <a:t>Political</a:t>
            </a:r>
            <a:r>
              <a:rPr lang="hr-HR" i="1" dirty="0"/>
              <a:t>, </a:t>
            </a:r>
            <a:r>
              <a:rPr lang="hr-HR" i="1" dirty="0" err="1"/>
              <a:t>Economic</a:t>
            </a:r>
            <a:r>
              <a:rPr lang="hr-HR" i="1" dirty="0"/>
              <a:t>, </a:t>
            </a:r>
            <a:r>
              <a:rPr lang="hr-HR" i="1" dirty="0" err="1"/>
              <a:t>Social</a:t>
            </a:r>
            <a:r>
              <a:rPr lang="hr-HR" i="1" dirty="0"/>
              <a:t>, </a:t>
            </a:r>
            <a:r>
              <a:rPr lang="hr-HR" i="1" dirty="0" err="1" smtClean="0"/>
              <a:t>Technological</a:t>
            </a:r>
            <a:r>
              <a:rPr lang="hr-HR" i="1" dirty="0" smtClean="0"/>
              <a:t>)</a:t>
            </a:r>
          </a:p>
          <a:p>
            <a:pPr>
              <a:buFontTx/>
              <a:buChar char="-"/>
            </a:pPr>
            <a:r>
              <a:rPr lang="pl-PL" dirty="0" smtClean="0"/>
              <a:t>analiza političkih faktora </a:t>
            </a:r>
            <a:r>
              <a:rPr lang="pl-PL" dirty="0"/>
              <a:t>(promjene u </a:t>
            </a:r>
            <a:r>
              <a:rPr lang="pl-PL" dirty="0" smtClean="0"/>
              <a:t>političkim odnosima, </a:t>
            </a:r>
            <a:r>
              <a:rPr lang="hr-HR" dirty="0" smtClean="0"/>
              <a:t>zakoni </a:t>
            </a:r>
            <a:r>
              <a:rPr lang="hr-HR" dirty="0"/>
              <a:t>važni za djelatnost ustanove, sindikati, izbori</a:t>
            </a:r>
            <a:r>
              <a:rPr lang="hr-HR" dirty="0" smtClean="0"/>
              <a:t>…)</a:t>
            </a:r>
          </a:p>
          <a:p>
            <a:pPr>
              <a:buFontTx/>
              <a:buChar char="-"/>
            </a:pPr>
            <a:r>
              <a:rPr lang="hr-HR" dirty="0" smtClean="0"/>
              <a:t>analiza </a:t>
            </a:r>
            <a:r>
              <a:rPr lang="hr-HR" dirty="0"/>
              <a:t>ekonomskih </a:t>
            </a:r>
            <a:r>
              <a:rPr lang="hr-HR" dirty="0" smtClean="0"/>
              <a:t>faktora </a:t>
            </a:r>
            <a:r>
              <a:rPr lang="hr-HR" dirty="0"/>
              <a:t>(nezaposlenost</a:t>
            </a:r>
            <a:r>
              <a:rPr lang="hr-HR" dirty="0" smtClean="0"/>
              <a:t>, budžet)</a:t>
            </a:r>
          </a:p>
          <a:p>
            <a:pPr>
              <a:buFontTx/>
              <a:buChar char="-"/>
            </a:pPr>
            <a:r>
              <a:rPr lang="hr-HR" dirty="0"/>
              <a:t>analiza društvenih </a:t>
            </a:r>
            <a:r>
              <a:rPr lang="hr-HR" dirty="0" smtClean="0"/>
              <a:t>faktora (obrazovanje, navike </a:t>
            </a:r>
            <a:r>
              <a:rPr lang="hr-HR" dirty="0"/>
              <a:t>pri </a:t>
            </a:r>
            <a:r>
              <a:rPr lang="hr-HR" dirty="0" smtClean="0"/>
              <a:t>korištenju usluga)</a:t>
            </a:r>
          </a:p>
          <a:p>
            <a:pPr>
              <a:buFontTx/>
              <a:buChar char="-"/>
            </a:pPr>
            <a:r>
              <a:rPr lang="hr-HR" dirty="0" smtClean="0"/>
              <a:t>analiza </a:t>
            </a:r>
            <a:r>
              <a:rPr lang="hr-HR" dirty="0"/>
              <a:t>tehnoloških faktora (poboljšana dostupnost </a:t>
            </a:r>
            <a:r>
              <a:rPr lang="hr-HR" dirty="0" smtClean="0"/>
              <a:t>  </a:t>
            </a:r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  uslugama </a:t>
            </a:r>
            <a:r>
              <a:rPr lang="hr-HR" dirty="0"/>
              <a:t>kao </a:t>
            </a:r>
            <a:r>
              <a:rPr lang="hr-HR" dirty="0" smtClean="0"/>
              <a:t>rezultat tehnološkog </a:t>
            </a:r>
            <a:r>
              <a:rPr lang="hr-HR" dirty="0"/>
              <a:t>napretka, </a:t>
            </a:r>
            <a:endParaRPr lang="hr-HR" dirty="0" smtClean="0"/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  snižavanje </a:t>
            </a:r>
            <a:r>
              <a:rPr lang="hr-HR" dirty="0"/>
              <a:t>troškova poslovanja korištenjem novih </a:t>
            </a:r>
            <a:r>
              <a:rPr lang="hr-HR" dirty="0" smtClean="0"/>
              <a:t>    </a:t>
            </a:r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  tehnologija)</a:t>
            </a:r>
          </a:p>
          <a:p>
            <a:pPr>
              <a:buFontTx/>
              <a:buChar char="-"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4387454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Usluge koje bi trebalo promovirati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Obrazovne usluge (orijentacioni programi, informacijska pismenost)</a:t>
            </a:r>
          </a:p>
          <a:p>
            <a:r>
              <a:rPr lang="hr-HR" dirty="0" smtClean="0"/>
              <a:t>Referalne usluge</a:t>
            </a:r>
          </a:p>
          <a:p>
            <a:r>
              <a:rPr lang="hr-HR" dirty="0" smtClean="0"/>
              <a:t>Pružanje obavijesti o novim naslovima</a:t>
            </a:r>
          </a:p>
          <a:p>
            <a:r>
              <a:rPr lang="hr-HR" dirty="0" err="1" smtClean="0"/>
              <a:t>Međubibliotečka</a:t>
            </a:r>
            <a:r>
              <a:rPr lang="hr-HR" dirty="0" smtClean="0"/>
              <a:t> pozajmica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7109365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</a:t>
            </a:r>
            <a:r>
              <a:rPr lang="hr-HR" dirty="0" smtClean="0"/>
              <a:t>orisnik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r-HR" dirty="0" smtClean="0"/>
              <a:t>Marketing kao ključna komponenta uspjeha koja nužno ne podrazumijeva oglašavanje</a:t>
            </a:r>
          </a:p>
          <a:p>
            <a:r>
              <a:rPr lang="hr-HR" dirty="0" smtClean="0"/>
              <a:t>Kontinuirana komunikacija s korisnicima (društvene mreže npr.)</a:t>
            </a:r>
          </a:p>
          <a:p>
            <a:r>
              <a:rPr lang="hr-HR" dirty="0" smtClean="0"/>
              <a:t>Biblioteka na daljinu (</a:t>
            </a:r>
            <a:r>
              <a:rPr lang="hr-HR" dirty="0" err="1" smtClean="0"/>
              <a:t>online</a:t>
            </a:r>
            <a:r>
              <a:rPr lang="hr-HR" dirty="0" smtClean="0"/>
              <a:t> izvori i usluge)</a:t>
            </a:r>
          </a:p>
          <a:p>
            <a:r>
              <a:rPr lang="hr-HR" dirty="0" smtClean="0"/>
              <a:t>Održavanje postojećih / privlačenje novih korisnika</a:t>
            </a:r>
          </a:p>
          <a:p>
            <a:r>
              <a:rPr lang="hr-HR" dirty="0"/>
              <a:t>P</a:t>
            </a:r>
            <a:r>
              <a:rPr lang="hr-HR" dirty="0" smtClean="0"/>
              <a:t>repoznatljivost i poruka koja sažima funkciju biblioteke (Korisnik na prvom mjestu,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Boundless</a:t>
            </a:r>
            <a:r>
              <a:rPr lang="hr-HR" dirty="0" smtClean="0"/>
              <a:t> </a:t>
            </a:r>
            <a:r>
              <a:rPr lang="hr-HR" dirty="0" err="1" smtClean="0"/>
              <a:t>Library</a:t>
            </a:r>
            <a:r>
              <a:rPr lang="hr-HR" dirty="0" smtClean="0"/>
              <a:t>, </a:t>
            </a:r>
            <a:r>
              <a:rPr lang="en-US" dirty="0" smtClean="0"/>
              <a:t>Find the Future, Fund the Future</a:t>
            </a:r>
            <a:r>
              <a:rPr lang="hr-HR" dirty="0" smtClean="0"/>
              <a:t>, Don’t </a:t>
            </a:r>
            <a:r>
              <a:rPr lang="hr-HR" dirty="0" err="1" smtClean="0"/>
              <a:t>just</a:t>
            </a:r>
            <a:r>
              <a:rPr lang="hr-HR" dirty="0" smtClean="0"/>
              <a:t> </a:t>
            </a:r>
            <a:r>
              <a:rPr lang="hr-HR" dirty="0" err="1" smtClean="0"/>
              <a:t>Google</a:t>
            </a:r>
            <a:r>
              <a:rPr lang="hr-HR" dirty="0" smtClean="0"/>
              <a:t>)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0985359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Primjeri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1700808"/>
            <a:ext cx="2405390" cy="1455362"/>
          </a:xfrm>
        </p:spPr>
      </p:pic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425528"/>
            <a:ext cx="225742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lated 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5528"/>
            <a:ext cx="3301028" cy="3174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promidžba knjižnic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32656"/>
            <a:ext cx="5472608" cy="2872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172545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Zagovaranje i/ili nagovaranje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Zagovaranje je planiran, svjestan i održiv napor da se podigne svijest o nečemu.</a:t>
            </a:r>
          </a:p>
          <a:p>
            <a:r>
              <a:rPr lang="hr-HR" dirty="0" smtClean="0"/>
              <a:t>Javno zagovaranje – društvene promjene</a:t>
            </a:r>
          </a:p>
          <a:p>
            <a:r>
              <a:rPr lang="hr-HR" dirty="0" smtClean="0"/>
              <a:t>Prilikom zagovaranja koriste se različite marketinške prakse: istraživanja, promotivni materijali, partnerstva, itd.</a:t>
            </a:r>
          </a:p>
          <a:p>
            <a:pPr>
              <a:buFontTx/>
              <a:buChar char="-"/>
            </a:pPr>
            <a:endParaRPr lang="hr-HR" dirty="0" smtClean="0"/>
          </a:p>
        </p:txBody>
      </p:sp>
    </p:spTree>
    <p:extLst>
      <p:ext uri="{BB962C8B-B14F-4D97-AF65-F5344CB8AC3E}">
        <p14:creationId xmlns:p14="http://schemas.microsoft.com/office/powerpoint/2010/main" xmlns="" val="32009476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/>
              <a:t/>
            </a:r>
            <a:br>
              <a:rPr lang="en-US" b="1" i="1" dirty="0"/>
            </a:br>
            <a:r>
              <a:rPr lang="hr-HR" b="1" dirty="0" smtClean="0"/>
              <a:t>FAZE ZAGOVARANJA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hr-HR" dirty="0" smtClean="0"/>
              <a:t>Identificiranje pitanja/problema</a:t>
            </a:r>
          </a:p>
          <a:p>
            <a:r>
              <a:rPr lang="hr-HR" dirty="0" smtClean="0"/>
              <a:t>Odabir rješenja</a:t>
            </a:r>
          </a:p>
          <a:p>
            <a:r>
              <a:rPr lang="hr-HR" dirty="0" smtClean="0"/>
              <a:t>Izgradnja odnosa s donosiocima odluka ili onima koji mogu utjecati na njih</a:t>
            </a:r>
          </a:p>
          <a:p>
            <a:r>
              <a:rPr lang="hr-HR" dirty="0" smtClean="0"/>
              <a:t>Djelovanje</a:t>
            </a:r>
          </a:p>
          <a:p>
            <a:r>
              <a:rPr lang="hr-HR" dirty="0" smtClean="0"/>
              <a:t>Evaluacija</a:t>
            </a:r>
          </a:p>
          <a:p>
            <a:r>
              <a:rPr lang="en-US" b="1" i="1" dirty="0"/>
              <a:t>IFLA Leaders </a:t>
            </a:r>
            <a:r>
              <a:rPr lang="en-US" b="1" i="1" dirty="0" err="1"/>
              <a:t>Programme</a:t>
            </a:r>
            <a:r>
              <a:rPr lang="en-US" b="1" i="1" dirty="0"/>
              <a:t>: Library Advocacy </a:t>
            </a:r>
            <a:r>
              <a:rPr lang="en-US" b="1" i="1" dirty="0" smtClean="0"/>
              <a:t>Toolkit</a:t>
            </a:r>
            <a:endParaRPr lang="hr-HR" b="1" i="1" dirty="0" smtClean="0"/>
          </a:p>
          <a:p>
            <a:r>
              <a:rPr lang="pl-PL" i="1" dirty="0"/>
              <a:t>Gradska knjižnica je na </a:t>
            </a:r>
            <a:r>
              <a:rPr lang="pl-PL" i="1" dirty="0" smtClean="0"/>
              <a:t>dnevnom redu!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xmlns="" val="29403775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„Ljudski resursi”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Osoba koja zagovara interese biblioteke:</a:t>
            </a:r>
          </a:p>
          <a:p>
            <a:pPr>
              <a:buFontTx/>
              <a:buChar char="-"/>
            </a:pPr>
            <a:r>
              <a:rPr lang="hr-HR" dirty="0" smtClean="0"/>
              <a:t>Mora vjerovati u vrijednost biblioteke</a:t>
            </a:r>
          </a:p>
          <a:p>
            <a:pPr>
              <a:buFontTx/>
              <a:buChar char="-"/>
            </a:pPr>
            <a:r>
              <a:rPr lang="hr-HR" dirty="0" smtClean="0"/>
              <a:t>Podržavati ravnopravan pristup informacijama</a:t>
            </a:r>
          </a:p>
          <a:p>
            <a:pPr>
              <a:buFontTx/>
              <a:buChar char="-"/>
            </a:pPr>
            <a:r>
              <a:rPr lang="hr-HR" dirty="0" smtClean="0"/>
              <a:t>Biti u stanju raditi timski</a:t>
            </a:r>
          </a:p>
          <a:p>
            <a:pPr>
              <a:buFontTx/>
              <a:buChar char="-"/>
            </a:pPr>
            <a:r>
              <a:rPr lang="hr-HR" dirty="0" smtClean="0"/>
              <a:t>Ne mora raditi u biblioteci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40927178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Šta</a:t>
            </a:r>
            <a:r>
              <a:rPr lang="hr-HR" dirty="0" smtClean="0"/>
              <a:t> je marketing?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 smtClean="0"/>
              <a:t>Sam koncept često izaziva konfuziju tj. miješa se s promocijom i oglašavanjem</a:t>
            </a:r>
          </a:p>
          <a:p>
            <a:r>
              <a:rPr lang="hr-HR" dirty="0" smtClean="0"/>
              <a:t>Ispod površine: marketing je širi pojam koji obuhvata važne strateške komponente:</a:t>
            </a:r>
          </a:p>
          <a:p>
            <a:pPr>
              <a:buFontTx/>
              <a:buChar char="-"/>
            </a:pPr>
            <a:r>
              <a:rPr lang="hr-HR" dirty="0" smtClean="0"/>
              <a:t>Ispitivanje i evaluaciju korisničkih potreba (upitnici, fokus grupe itd.).</a:t>
            </a:r>
          </a:p>
          <a:p>
            <a:pPr>
              <a:buFontTx/>
              <a:buChar char="-"/>
            </a:pPr>
            <a:r>
              <a:rPr lang="hr-HR" dirty="0" smtClean="0"/>
              <a:t>Planiranje i kombinaciju odgovora kako bi se one zadovoljile</a:t>
            </a:r>
          </a:p>
          <a:p>
            <a:pPr>
              <a:buFontTx/>
              <a:buChar char="-"/>
            </a:pPr>
            <a:r>
              <a:rPr lang="hr-HR" dirty="0" smtClean="0"/>
              <a:t>Povremenu evaluaciju rezultata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688562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Saveznici visokoškolskih biblioteka</a:t>
            </a:r>
            <a:br>
              <a:rPr lang="hr-HR" dirty="0" smtClean="0"/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Nastavno osoblje </a:t>
            </a:r>
          </a:p>
          <a:p>
            <a:r>
              <a:rPr lang="hr-HR" dirty="0" smtClean="0"/>
              <a:t>Studentska udruženja</a:t>
            </a:r>
          </a:p>
          <a:p>
            <a:r>
              <a:rPr lang="hr-HR" dirty="0" smtClean="0"/>
              <a:t>Profesionalna udruženja</a:t>
            </a:r>
          </a:p>
          <a:p>
            <a:r>
              <a:rPr lang="hr-HR" dirty="0" smtClean="0"/>
              <a:t>Biblioteke 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 smtClean="0"/>
              <a:t>Generalno to mogu biti: korisnici, volonteri, različiti službenici, članovi vijeća roditelja itd.</a:t>
            </a:r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932226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Kooperacija, ne konkurencija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Selekcija partnera</a:t>
            </a:r>
          </a:p>
          <a:p>
            <a:r>
              <a:rPr lang="hr-HR" dirty="0" smtClean="0"/>
              <a:t>Nastavno osoblje: “Sve što vi radite bit će podržano svim onim što biblioteka može ponuditi.”</a:t>
            </a:r>
          </a:p>
          <a:p>
            <a:r>
              <a:rPr lang="hr-HR" dirty="0" smtClean="0"/>
              <a:t>Zajednički “poduhvati”: učešće i konsultacije vezane za događaje u biblioteci</a:t>
            </a:r>
          </a:p>
          <a:p>
            <a:r>
              <a:rPr lang="hr-HR" dirty="0" smtClean="0"/>
              <a:t>Kontinuirano pozivanje na pozitivne rezultate ispitivanja korisnika, statistike korištenja </a:t>
            </a:r>
          </a:p>
          <a:p>
            <a:endParaRPr lang="hr-HR" dirty="0" smtClean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789592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Rezultati evaluacije kao marketinški potez visokoškolske biblioteke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Biblioteka je jedina služba koja radi sa svima: studentima sva tri ciklusa i nastavnim osobljem</a:t>
            </a:r>
          </a:p>
          <a:p>
            <a:r>
              <a:rPr lang="hr-HR" dirty="0" smtClean="0"/>
              <a:t>Internet kao novi medij, a ne </a:t>
            </a:r>
            <a:r>
              <a:rPr lang="hr-HR" dirty="0" err="1" smtClean="0"/>
              <a:t>ubica</a:t>
            </a:r>
            <a:endParaRPr lang="hr-HR" dirty="0" smtClean="0"/>
          </a:p>
          <a:p>
            <a:r>
              <a:rPr lang="hr-HR" dirty="0" smtClean="0"/>
              <a:t>Digitalizacija u službi biblioteka</a:t>
            </a:r>
          </a:p>
          <a:p>
            <a:r>
              <a:rPr lang="hr-HR" dirty="0" smtClean="0"/>
              <a:t>“Velika mala očekivanja”: resursi, prostor, edukacija (želje mogu biti veće od potreba ili teško ostvarive)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6631795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Građa i osoblje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“</a:t>
            </a:r>
            <a:r>
              <a:rPr lang="de-DE" dirty="0" err="1"/>
              <a:t>Mislim</a:t>
            </a:r>
            <a:r>
              <a:rPr lang="de-DE" dirty="0"/>
              <a:t> da bi '</a:t>
            </a:r>
            <a:r>
              <a:rPr lang="de-DE" dirty="0" err="1"/>
              <a:t>idealna</a:t>
            </a:r>
            <a:r>
              <a:rPr lang="de-DE" dirty="0"/>
              <a:t> </a:t>
            </a:r>
            <a:r>
              <a:rPr lang="de-DE" dirty="0" err="1"/>
              <a:t>biblioteka</a:t>
            </a:r>
            <a:r>
              <a:rPr lang="de-DE" dirty="0"/>
              <a:t>' </a:t>
            </a:r>
            <a:r>
              <a:rPr lang="de-DE" dirty="0" err="1"/>
              <a:t>bila</a:t>
            </a:r>
            <a:r>
              <a:rPr lang="de-DE" dirty="0"/>
              <a:t> </a:t>
            </a:r>
            <a:r>
              <a:rPr lang="de-DE" dirty="0" err="1"/>
              <a:t>ona</a:t>
            </a:r>
            <a:r>
              <a:rPr lang="de-DE" dirty="0"/>
              <a:t> </a:t>
            </a:r>
            <a:r>
              <a:rPr lang="de-DE" dirty="0" err="1"/>
              <a:t>koja</a:t>
            </a:r>
            <a:r>
              <a:rPr lang="de-DE" dirty="0"/>
              <a:t> </a:t>
            </a:r>
            <a:r>
              <a:rPr lang="de-DE" dirty="0" err="1"/>
              <a:t>nudi</a:t>
            </a:r>
            <a:r>
              <a:rPr lang="de-DE" dirty="0"/>
              <a:t> </a:t>
            </a:r>
            <a:r>
              <a:rPr lang="de-DE" dirty="0" err="1"/>
              <a:t>dostupne</a:t>
            </a:r>
            <a:r>
              <a:rPr lang="de-DE" dirty="0"/>
              <a:t> </a:t>
            </a:r>
            <a:r>
              <a:rPr lang="de-DE" dirty="0" err="1"/>
              <a:t>izvore</a:t>
            </a:r>
            <a:r>
              <a:rPr lang="de-DE" dirty="0"/>
              <a:t> </a:t>
            </a:r>
            <a:r>
              <a:rPr lang="de-DE" dirty="0" err="1"/>
              <a:t>za</a:t>
            </a:r>
            <a:r>
              <a:rPr lang="de-DE" dirty="0"/>
              <a:t> </a:t>
            </a:r>
            <a:r>
              <a:rPr lang="de-DE" dirty="0" err="1"/>
              <a:t>istraživanje</a:t>
            </a:r>
            <a:r>
              <a:rPr lang="de-DE" dirty="0"/>
              <a:t>. </a:t>
            </a:r>
            <a:r>
              <a:rPr lang="de-DE" dirty="0" err="1"/>
              <a:t>Biblioteke</a:t>
            </a:r>
            <a:r>
              <a:rPr lang="de-DE" dirty="0"/>
              <a:t> u </a:t>
            </a:r>
            <a:r>
              <a:rPr lang="de-DE" dirty="0" err="1"/>
              <a:t>BiH</a:t>
            </a:r>
            <a:r>
              <a:rPr lang="de-DE" dirty="0"/>
              <a:t> u </a:t>
            </a:r>
            <a:r>
              <a:rPr lang="de-DE" dirty="0" err="1"/>
              <a:t>pravilu</a:t>
            </a:r>
            <a:r>
              <a:rPr lang="de-DE" dirty="0"/>
              <a:t> </a:t>
            </a:r>
            <a:r>
              <a:rPr lang="de-DE" dirty="0" err="1"/>
              <a:t>nemaju</a:t>
            </a:r>
            <a:r>
              <a:rPr lang="de-DE" dirty="0"/>
              <a:t> </a:t>
            </a:r>
            <a:r>
              <a:rPr lang="de-DE" dirty="0" err="1"/>
              <a:t>casopise</a:t>
            </a:r>
            <a:r>
              <a:rPr lang="de-DE" dirty="0"/>
              <a:t> i </a:t>
            </a:r>
            <a:r>
              <a:rPr lang="de-DE" dirty="0" err="1"/>
              <a:t>novija</a:t>
            </a:r>
            <a:r>
              <a:rPr lang="de-DE" dirty="0"/>
              <a:t> </a:t>
            </a:r>
            <a:r>
              <a:rPr lang="de-DE" dirty="0" err="1"/>
              <a:t>izdanja</a:t>
            </a:r>
            <a:r>
              <a:rPr lang="de-DE" dirty="0"/>
              <a:t>, </a:t>
            </a:r>
            <a:r>
              <a:rPr lang="de-DE" dirty="0" err="1"/>
              <a:t>ili</a:t>
            </a:r>
            <a:r>
              <a:rPr lang="de-DE" dirty="0"/>
              <a:t> </a:t>
            </a:r>
            <a:r>
              <a:rPr lang="de-DE" dirty="0" err="1"/>
              <a:t>pristup</a:t>
            </a:r>
            <a:r>
              <a:rPr lang="de-DE" dirty="0"/>
              <a:t> </a:t>
            </a:r>
            <a:r>
              <a:rPr lang="de-DE" dirty="0" err="1"/>
              <a:t>bazama</a:t>
            </a:r>
            <a:r>
              <a:rPr lang="de-DE" dirty="0"/>
              <a:t> </a:t>
            </a:r>
            <a:r>
              <a:rPr lang="de-DE" dirty="0" err="1"/>
              <a:t>sa</a:t>
            </a:r>
            <a:r>
              <a:rPr lang="de-DE" dirty="0"/>
              <a:t> online </a:t>
            </a:r>
            <a:r>
              <a:rPr lang="de-DE" dirty="0" err="1"/>
              <a:t>člancima</a:t>
            </a:r>
            <a:r>
              <a:rPr lang="de-DE" dirty="0"/>
              <a:t>. I </a:t>
            </a:r>
            <a:r>
              <a:rPr lang="de-DE" dirty="0" err="1"/>
              <a:t>vrlo</a:t>
            </a:r>
            <a:r>
              <a:rPr lang="de-DE" dirty="0"/>
              <a:t> je </a:t>
            </a:r>
            <a:r>
              <a:rPr lang="de-DE" dirty="0" err="1"/>
              <a:t>važno</a:t>
            </a:r>
            <a:r>
              <a:rPr lang="de-DE" dirty="0"/>
              <a:t> </a:t>
            </a:r>
            <a:r>
              <a:rPr lang="de-DE" dirty="0" err="1"/>
              <a:t>osoblje</a:t>
            </a:r>
            <a:r>
              <a:rPr lang="de-DE" dirty="0"/>
              <a:t> </a:t>
            </a:r>
            <a:r>
              <a:rPr lang="de-DE" dirty="0" err="1"/>
              <a:t>koje</a:t>
            </a:r>
            <a:r>
              <a:rPr lang="de-DE" dirty="0"/>
              <a:t> </a:t>
            </a:r>
            <a:r>
              <a:rPr lang="de-DE" dirty="0" err="1"/>
              <a:t>radi</a:t>
            </a:r>
            <a:r>
              <a:rPr lang="de-DE" dirty="0"/>
              <a:t>. </a:t>
            </a:r>
            <a:r>
              <a:rPr lang="de-DE" dirty="0" err="1"/>
              <a:t>Ono</a:t>
            </a:r>
            <a:r>
              <a:rPr lang="de-DE" dirty="0"/>
              <a:t> </a:t>
            </a:r>
            <a:r>
              <a:rPr lang="de-DE" dirty="0" err="1"/>
              <a:t>mora</a:t>
            </a:r>
            <a:r>
              <a:rPr lang="de-DE" dirty="0"/>
              <a:t> </a:t>
            </a:r>
            <a:r>
              <a:rPr lang="de-DE" dirty="0" err="1"/>
              <a:t>biti</a:t>
            </a:r>
            <a:r>
              <a:rPr lang="de-DE" dirty="0"/>
              <a:t> </a:t>
            </a:r>
            <a:r>
              <a:rPr lang="de-DE" dirty="0" err="1"/>
              <a:t>stručno</a:t>
            </a:r>
            <a:r>
              <a:rPr lang="de-DE" dirty="0"/>
              <a:t> i </a:t>
            </a:r>
            <a:r>
              <a:rPr lang="de-DE" dirty="0" err="1"/>
              <a:t>obrazovano</a:t>
            </a:r>
            <a:r>
              <a:rPr lang="de-DE" dirty="0"/>
              <a:t>, </a:t>
            </a:r>
            <a:r>
              <a:rPr lang="de-DE" dirty="0" err="1"/>
              <a:t>sa</a:t>
            </a:r>
            <a:r>
              <a:rPr lang="de-DE" dirty="0"/>
              <a:t> </a:t>
            </a:r>
            <a:r>
              <a:rPr lang="de-DE" dirty="0" err="1"/>
              <a:t>smislom</a:t>
            </a:r>
            <a:r>
              <a:rPr lang="de-DE" dirty="0"/>
              <a:t> </a:t>
            </a:r>
            <a:r>
              <a:rPr lang="de-DE" dirty="0" err="1"/>
              <a:t>za</a:t>
            </a:r>
            <a:r>
              <a:rPr lang="de-DE" dirty="0"/>
              <a:t> </a:t>
            </a:r>
            <a:r>
              <a:rPr lang="de-DE" dirty="0" err="1"/>
              <a:t>traganjem</a:t>
            </a:r>
            <a:r>
              <a:rPr lang="de-DE" dirty="0"/>
              <a:t> i </a:t>
            </a:r>
            <a:r>
              <a:rPr lang="de-DE" dirty="0" err="1"/>
              <a:t>prikupljanjem</a:t>
            </a:r>
            <a:r>
              <a:rPr lang="de-DE" dirty="0"/>
              <a:t> </a:t>
            </a:r>
            <a:r>
              <a:rPr lang="de-DE" dirty="0" err="1"/>
              <a:t>raspoložive</a:t>
            </a:r>
            <a:r>
              <a:rPr lang="de-DE" dirty="0"/>
              <a:t> </a:t>
            </a:r>
            <a:r>
              <a:rPr lang="de-DE" dirty="0" err="1"/>
              <a:t>građe</a:t>
            </a:r>
            <a:r>
              <a:rPr lang="de-DE" dirty="0"/>
              <a:t>.”  </a:t>
            </a:r>
            <a:r>
              <a:rPr lang="de-DE" dirty="0" err="1"/>
              <a:t>Univerzitetski</a:t>
            </a:r>
            <a:r>
              <a:rPr lang="de-DE" dirty="0"/>
              <a:t> </a:t>
            </a:r>
            <a:r>
              <a:rPr lang="de-DE" dirty="0" err="1"/>
              <a:t>profesor</a:t>
            </a:r>
            <a:r>
              <a:rPr lang="de-DE" dirty="0"/>
              <a:t>/</a:t>
            </a:r>
            <a:r>
              <a:rPr lang="de-DE" dirty="0" err="1"/>
              <a:t>ica</a:t>
            </a:r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5085124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Prostor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“</a:t>
            </a:r>
            <a:r>
              <a:rPr lang="de-DE" dirty="0" err="1"/>
              <a:t>Idealna</a:t>
            </a:r>
            <a:r>
              <a:rPr lang="de-DE" dirty="0"/>
              <a:t> </a:t>
            </a:r>
            <a:r>
              <a:rPr lang="de-DE" dirty="0" err="1"/>
              <a:t>biblioteka</a:t>
            </a:r>
            <a:r>
              <a:rPr lang="de-DE" dirty="0"/>
              <a:t> </a:t>
            </a:r>
            <a:r>
              <a:rPr lang="de-DE" dirty="0" err="1"/>
              <a:t>za</a:t>
            </a:r>
            <a:r>
              <a:rPr lang="de-DE" dirty="0"/>
              <a:t> </a:t>
            </a:r>
            <a:r>
              <a:rPr lang="de-DE" dirty="0" err="1"/>
              <a:t>mene</a:t>
            </a:r>
            <a:r>
              <a:rPr lang="de-DE" dirty="0"/>
              <a:t> je </a:t>
            </a:r>
            <a:r>
              <a:rPr lang="de-DE" dirty="0" err="1"/>
              <a:t>biblioteka</a:t>
            </a:r>
            <a:r>
              <a:rPr lang="de-DE" dirty="0"/>
              <a:t> </a:t>
            </a:r>
            <a:r>
              <a:rPr lang="de-DE" dirty="0" err="1"/>
              <a:t>koja</a:t>
            </a:r>
            <a:r>
              <a:rPr lang="de-DE" dirty="0"/>
              <a:t> </a:t>
            </a:r>
            <a:r>
              <a:rPr lang="de-DE" dirty="0" err="1"/>
              <a:t>ima</a:t>
            </a:r>
            <a:r>
              <a:rPr lang="de-DE" dirty="0"/>
              <a:t> </a:t>
            </a:r>
            <a:r>
              <a:rPr lang="de-DE" dirty="0" err="1"/>
              <a:t>čitaonu</a:t>
            </a:r>
            <a:r>
              <a:rPr lang="de-DE" dirty="0"/>
              <a:t>, </a:t>
            </a:r>
            <a:r>
              <a:rPr lang="de-DE" dirty="0" err="1"/>
              <a:t>elektronsku</a:t>
            </a:r>
            <a:r>
              <a:rPr lang="de-DE" dirty="0"/>
              <a:t> </a:t>
            </a:r>
            <a:r>
              <a:rPr lang="de-DE" dirty="0" err="1"/>
              <a:t>bazu</a:t>
            </a:r>
            <a:r>
              <a:rPr lang="de-DE" dirty="0"/>
              <a:t> </a:t>
            </a:r>
            <a:r>
              <a:rPr lang="de-DE" dirty="0" err="1"/>
              <a:t>podataka</a:t>
            </a:r>
            <a:r>
              <a:rPr lang="de-DE" dirty="0"/>
              <a:t>, </a:t>
            </a:r>
            <a:r>
              <a:rPr lang="de-DE" dirty="0" err="1"/>
              <a:t>gdje</a:t>
            </a:r>
            <a:r>
              <a:rPr lang="de-DE" dirty="0"/>
              <a:t> bi na </a:t>
            </a:r>
            <a:r>
              <a:rPr lang="de-DE" dirty="0" err="1"/>
              <a:t>lakši</a:t>
            </a:r>
            <a:r>
              <a:rPr lang="de-DE" dirty="0"/>
              <a:t> i </a:t>
            </a:r>
            <a:r>
              <a:rPr lang="de-DE" dirty="0" err="1"/>
              <a:t>pristupačniji</a:t>
            </a:r>
            <a:r>
              <a:rPr lang="de-DE" dirty="0"/>
              <a:t> </a:t>
            </a:r>
            <a:r>
              <a:rPr lang="de-DE" dirty="0" err="1"/>
              <a:t>način</a:t>
            </a:r>
            <a:r>
              <a:rPr lang="de-DE" dirty="0"/>
              <a:t> </a:t>
            </a:r>
            <a:r>
              <a:rPr lang="de-DE" dirty="0" err="1"/>
              <a:t>pristupio</a:t>
            </a:r>
            <a:r>
              <a:rPr lang="de-DE" dirty="0"/>
              <a:t> </a:t>
            </a:r>
            <a:r>
              <a:rPr lang="de-DE" dirty="0" err="1"/>
              <a:t>traženoj</a:t>
            </a:r>
            <a:r>
              <a:rPr lang="de-DE" dirty="0"/>
              <a:t> </a:t>
            </a:r>
            <a:r>
              <a:rPr lang="de-DE" dirty="0" err="1"/>
              <a:t>literaturi</a:t>
            </a:r>
            <a:r>
              <a:rPr lang="de-DE" dirty="0"/>
              <a:t>. </a:t>
            </a:r>
            <a:r>
              <a:rPr lang="de-DE" dirty="0" err="1"/>
              <a:t>Također</a:t>
            </a:r>
            <a:r>
              <a:rPr lang="de-DE" dirty="0"/>
              <a:t> bi u </a:t>
            </a:r>
            <a:r>
              <a:rPr lang="de-DE" dirty="0" err="1"/>
              <a:t>sklopu</a:t>
            </a:r>
            <a:r>
              <a:rPr lang="de-DE" dirty="0"/>
              <a:t> </a:t>
            </a:r>
            <a:r>
              <a:rPr lang="de-DE" dirty="0" err="1"/>
              <a:t>biblioteke</a:t>
            </a:r>
            <a:r>
              <a:rPr lang="de-DE" dirty="0"/>
              <a:t> </a:t>
            </a:r>
            <a:r>
              <a:rPr lang="de-DE" dirty="0" err="1"/>
              <a:t>trebao</a:t>
            </a:r>
            <a:r>
              <a:rPr lang="de-DE" dirty="0"/>
              <a:t> </a:t>
            </a:r>
            <a:r>
              <a:rPr lang="de-DE" dirty="0" err="1"/>
              <a:t>biti</a:t>
            </a:r>
            <a:r>
              <a:rPr lang="de-DE" dirty="0"/>
              <a:t> </a:t>
            </a:r>
            <a:r>
              <a:rPr lang="de-DE" dirty="0" err="1"/>
              <a:t>neki</a:t>
            </a:r>
            <a:r>
              <a:rPr lang="de-DE" dirty="0"/>
              <a:t> </a:t>
            </a:r>
            <a:r>
              <a:rPr lang="de-DE" dirty="0" err="1"/>
              <a:t>caffe</a:t>
            </a:r>
            <a:r>
              <a:rPr lang="de-DE" dirty="0"/>
              <a:t> </a:t>
            </a:r>
            <a:r>
              <a:rPr lang="de-DE" dirty="0" err="1"/>
              <a:t>za</a:t>
            </a:r>
            <a:r>
              <a:rPr lang="de-DE" dirty="0"/>
              <a:t> </a:t>
            </a:r>
            <a:r>
              <a:rPr lang="de-DE" dirty="0" err="1"/>
              <a:t>osvježavanje</a:t>
            </a:r>
            <a:r>
              <a:rPr lang="de-DE" dirty="0"/>
              <a:t> </a:t>
            </a:r>
            <a:r>
              <a:rPr lang="de-DE" dirty="0" err="1"/>
              <a:t>gdje</a:t>
            </a:r>
            <a:r>
              <a:rPr lang="de-DE" dirty="0"/>
              <a:t> bi </a:t>
            </a:r>
            <a:r>
              <a:rPr lang="de-DE" dirty="0" err="1"/>
              <a:t>sa</a:t>
            </a:r>
            <a:r>
              <a:rPr lang="de-DE" dirty="0"/>
              <a:t> </a:t>
            </a:r>
            <a:r>
              <a:rPr lang="de-DE" dirty="0" err="1"/>
              <a:t>ostalim</a:t>
            </a:r>
            <a:r>
              <a:rPr lang="de-DE" dirty="0"/>
              <a:t> </a:t>
            </a:r>
            <a:r>
              <a:rPr lang="de-DE" dirty="0" err="1"/>
              <a:t>kolegama</a:t>
            </a:r>
            <a:r>
              <a:rPr lang="de-DE" dirty="0"/>
              <a:t> </a:t>
            </a:r>
            <a:r>
              <a:rPr lang="de-DE" dirty="0" err="1"/>
              <a:t>razmijenio</a:t>
            </a:r>
            <a:r>
              <a:rPr lang="de-DE" dirty="0"/>
              <a:t> </a:t>
            </a:r>
            <a:r>
              <a:rPr lang="de-DE" dirty="0" err="1"/>
              <a:t>mišljenje</a:t>
            </a:r>
            <a:r>
              <a:rPr lang="de-DE" dirty="0"/>
              <a:t>.” Student 2. </a:t>
            </a:r>
            <a:r>
              <a:rPr lang="de-DE" dirty="0" err="1"/>
              <a:t>ciklusa</a:t>
            </a:r>
            <a:endParaRPr lang="hr-HR" dirty="0"/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1759177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Prostor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Biblioteke</a:t>
            </a:r>
            <a:r>
              <a:rPr lang="de-DE" dirty="0"/>
              <a:t> u </a:t>
            </a:r>
            <a:r>
              <a:rPr lang="de-DE" dirty="0" err="1"/>
              <a:t>BiH</a:t>
            </a:r>
            <a:r>
              <a:rPr lang="de-DE" dirty="0"/>
              <a:t> bi </a:t>
            </a:r>
            <a:r>
              <a:rPr lang="de-DE" dirty="0" err="1"/>
              <a:t>bile</a:t>
            </a:r>
            <a:r>
              <a:rPr lang="de-DE" dirty="0"/>
              <a:t> </a:t>
            </a:r>
            <a:r>
              <a:rPr lang="de-DE" dirty="0" err="1"/>
              <a:t>posjećenije</a:t>
            </a:r>
            <a:r>
              <a:rPr lang="de-DE" dirty="0"/>
              <a:t> da </a:t>
            </a:r>
            <a:r>
              <a:rPr lang="de-DE" dirty="0" err="1"/>
              <a:t>imaju</a:t>
            </a:r>
            <a:r>
              <a:rPr lang="de-DE" dirty="0"/>
              <a:t> </a:t>
            </a:r>
            <a:r>
              <a:rPr lang="de-DE" dirty="0" err="1"/>
              <a:t>opremljene</a:t>
            </a:r>
            <a:r>
              <a:rPr lang="de-DE" dirty="0"/>
              <a:t> </a:t>
            </a:r>
            <a:r>
              <a:rPr lang="de-DE" dirty="0" err="1"/>
              <a:t>veće</a:t>
            </a:r>
            <a:r>
              <a:rPr lang="de-DE" dirty="0"/>
              <a:t> </a:t>
            </a:r>
            <a:r>
              <a:rPr lang="de-DE" dirty="0" err="1"/>
              <a:t>čitaonice</a:t>
            </a:r>
            <a:r>
              <a:rPr lang="de-DE" dirty="0"/>
              <a:t>, </a:t>
            </a:r>
            <a:r>
              <a:rPr lang="de-DE" dirty="0" err="1"/>
              <a:t>čime</a:t>
            </a:r>
            <a:r>
              <a:rPr lang="de-DE" dirty="0"/>
              <a:t> bi se </a:t>
            </a:r>
            <a:r>
              <a:rPr lang="de-DE" dirty="0" err="1"/>
              <a:t>omogućilo</a:t>
            </a:r>
            <a:r>
              <a:rPr lang="de-DE" dirty="0"/>
              <a:t> </a:t>
            </a:r>
            <a:r>
              <a:rPr lang="de-DE" dirty="0" err="1"/>
              <a:t>većem</a:t>
            </a:r>
            <a:r>
              <a:rPr lang="de-DE" dirty="0"/>
              <a:t> </a:t>
            </a:r>
            <a:r>
              <a:rPr lang="de-DE" dirty="0" err="1"/>
              <a:t>broju</a:t>
            </a:r>
            <a:r>
              <a:rPr lang="de-DE" dirty="0"/>
              <a:t> </a:t>
            </a:r>
            <a:r>
              <a:rPr lang="de-DE" dirty="0" err="1"/>
              <a:t>korisnika</a:t>
            </a:r>
            <a:r>
              <a:rPr lang="de-DE" dirty="0"/>
              <a:t>, </a:t>
            </a:r>
            <a:r>
              <a:rPr lang="de-DE" dirty="0" err="1"/>
              <a:t>posebno</a:t>
            </a:r>
            <a:r>
              <a:rPr lang="de-DE" dirty="0"/>
              <a:t> </a:t>
            </a:r>
            <a:r>
              <a:rPr lang="de-DE" dirty="0" err="1"/>
              <a:t>studentima</a:t>
            </a:r>
            <a:r>
              <a:rPr lang="de-DE" dirty="0"/>
              <a:t>, da </a:t>
            </a:r>
            <a:r>
              <a:rPr lang="de-DE" dirty="0" err="1"/>
              <a:t>vrše</a:t>
            </a:r>
            <a:r>
              <a:rPr lang="de-DE" dirty="0"/>
              <a:t> </a:t>
            </a:r>
            <a:r>
              <a:rPr lang="de-DE" dirty="0" err="1"/>
              <a:t>istraživanje</a:t>
            </a:r>
            <a:r>
              <a:rPr lang="de-DE" dirty="0"/>
              <a:t> i </a:t>
            </a:r>
            <a:r>
              <a:rPr lang="de-DE" dirty="0" err="1"/>
              <a:t>učenje</a:t>
            </a:r>
            <a:r>
              <a:rPr lang="de-DE" dirty="0"/>
              <a:t> u </a:t>
            </a:r>
            <a:r>
              <a:rPr lang="de-DE" dirty="0" err="1"/>
              <a:t>bibliotekama</a:t>
            </a:r>
            <a:r>
              <a:rPr lang="de-DE" dirty="0"/>
              <a:t>.” Mr. </a:t>
            </a:r>
            <a:r>
              <a:rPr lang="de-DE" dirty="0" err="1"/>
              <a:t>pravnih</a:t>
            </a:r>
            <a:r>
              <a:rPr lang="de-DE" dirty="0"/>
              <a:t> </a:t>
            </a:r>
            <a:r>
              <a:rPr lang="de-DE" dirty="0" err="1" smtClean="0"/>
              <a:t>nauka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180153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Kontakti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err="1" smtClean="0"/>
              <a:t>Sva</a:t>
            </a:r>
            <a:r>
              <a:rPr lang="de-DE" dirty="0" smtClean="0"/>
              <a:t> </a:t>
            </a:r>
            <a:r>
              <a:rPr lang="de-DE" dirty="0" err="1"/>
              <a:t>dosadašnja</a:t>
            </a:r>
            <a:r>
              <a:rPr lang="de-DE" dirty="0"/>
              <a:t> </a:t>
            </a:r>
            <a:r>
              <a:rPr lang="de-DE" dirty="0" err="1"/>
              <a:t>iskustva</a:t>
            </a:r>
            <a:r>
              <a:rPr lang="de-DE" dirty="0"/>
              <a:t> </a:t>
            </a:r>
            <a:r>
              <a:rPr lang="de-DE" dirty="0" err="1"/>
              <a:t>vezana</a:t>
            </a:r>
            <a:r>
              <a:rPr lang="de-DE" dirty="0"/>
              <a:t> </a:t>
            </a:r>
            <a:r>
              <a:rPr lang="de-DE" dirty="0" err="1"/>
              <a:t>uz</a:t>
            </a:r>
            <a:r>
              <a:rPr lang="de-DE" dirty="0"/>
              <a:t> </a:t>
            </a:r>
            <a:r>
              <a:rPr lang="de-DE" dirty="0" err="1"/>
              <a:t>biblioteke</a:t>
            </a:r>
            <a:r>
              <a:rPr lang="de-DE" dirty="0"/>
              <a:t> </a:t>
            </a:r>
            <a:r>
              <a:rPr lang="de-DE" dirty="0" err="1"/>
              <a:t>su</a:t>
            </a:r>
            <a:r>
              <a:rPr lang="de-DE" dirty="0"/>
              <a:t> </a:t>
            </a:r>
            <a:r>
              <a:rPr lang="de-DE" dirty="0" err="1"/>
              <a:t>pozitivna</a:t>
            </a:r>
            <a:r>
              <a:rPr lang="de-DE" dirty="0"/>
              <a:t>. </a:t>
            </a:r>
            <a:r>
              <a:rPr lang="de-DE" dirty="0" err="1"/>
              <a:t>Posebno</a:t>
            </a:r>
            <a:r>
              <a:rPr lang="de-DE" dirty="0"/>
              <a:t> sam </a:t>
            </a:r>
            <a:r>
              <a:rPr lang="de-DE" dirty="0" err="1"/>
              <a:t>zadovoljan</a:t>
            </a:r>
            <a:r>
              <a:rPr lang="de-DE" dirty="0"/>
              <a:t> </a:t>
            </a:r>
            <a:r>
              <a:rPr lang="de-DE" dirty="0" err="1"/>
              <a:t>radom</a:t>
            </a:r>
            <a:r>
              <a:rPr lang="de-DE" dirty="0"/>
              <a:t> </a:t>
            </a:r>
            <a:r>
              <a:rPr lang="de-DE" dirty="0" err="1"/>
              <a:t>svoje</a:t>
            </a:r>
            <a:r>
              <a:rPr lang="de-DE" dirty="0"/>
              <a:t> </a:t>
            </a:r>
            <a:r>
              <a:rPr lang="de-DE" dirty="0" err="1"/>
              <a:t>matične</a:t>
            </a:r>
            <a:r>
              <a:rPr lang="de-DE" dirty="0"/>
              <a:t> </a:t>
            </a:r>
            <a:r>
              <a:rPr lang="de-DE" dirty="0" err="1"/>
              <a:t>fakultetske</a:t>
            </a:r>
            <a:r>
              <a:rPr lang="de-DE" dirty="0"/>
              <a:t> </a:t>
            </a:r>
            <a:r>
              <a:rPr lang="de-DE" dirty="0" err="1"/>
              <a:t>biblioteke</a:t>
            </a:r>
            <a:r>
              <a:rPr lang="de-DE" dirty="0"/>
              <a:t> i </a:t>
            </a:r>
            <a:r>
              <a:rPr lang="de-DE" dirty="0" err="1"/>
              <a:t>njezinih</a:t>
            </a:r>
            <a:r>
              <a:rPr lang="de-DE" dirty="0"/>
              <a:t> </a:t>
            </a:r>
            <a:r>
              <a:rPr lang="de-DE" dirty="0" err="1"/>
              <a:t>zaposlenika</a:t>
            </a:r>
            <a:r>
              <a:rPr lang="de-DE" dirty="0"/>
              <a:t>. </a:t>
            </a:r>
            <a:r>
              <a:rPr lang="de-DE" dirty="0" err="1"/>
              <a:t>Njihova</a:t>
            </a:r>
            <a:r>
              <a:rPr lang="de-DE" dirty="0"/>
              <a:t> </a:t>
            </a:r>
            <a:r>
              <a:rPr lang="de-DE" dirty="0" err="1"/>
              <a:t>znanja</a:t>
            </a:r>
            <a:r>
              <a:rPr lang="de-DE" dirty="0"/>
              <a:t> i </a:t>
            </a:r>
            <a:r>
              <a:rPr lang="de-DE" dirty="0" err="1"/>
              <a:t>kontakti</a:t>
            </a:r>
            <a:r>
              <a:rPr lang="de-DE" dirty="0"/>
              <a:t> </a:t>
            </a:r>
            <a:r>
              <a:rPr lang="de-DE" dirty="0" err="1"/>
              <a:t>su</a:t>
            </a:r>
            <a:r>
              <a:rPr lang="de-DE" dirty="0"/>
              <a:t> mi </a:t>
            </a:r>
            <a:r>
              <a:rPr lang="de-DE" dirty="0" smtClean="0"/>
              <a:t>u</a:t>
            </a:r>
            <a:r>
              <a:rPr lang="de-DE" dirty="0"/>
              <a:t/>
            </a:r>
            <a:br>
              <a:rPr lang="de-DE" dirty="0"/>
            </a:br>
            <a:r>
              <a:rPr lang="de-DE" dirty="0" err="1"/>
              <a:t>više</a:t>
            </a:r>
            <a:r>
              <a:rPr lang="de-DE" dirty="0"/>
              <a:t> </a:t>
            </a:r>
            <a:r>
              <a:rPr lang="de-DE" dirty="0" err="1"/>
              <a:t>navrata</a:t>
            </a:r>
            <a:r>
              <a:rPr lang="de-DE" dirty="0"/>
              <a:t> </a:t>
            </a:r>
            <a:r>
              <a:rPr lang="de-DE" dirty="0" err="1"/>
              <a:t>bili</a:t>
            </a:r>
            <a:r>
              <a:rPr lang="de-DE" dirty="0"/>
              <a:t> </a:t>
            </a:r>
            <a:r>
              <a:rPr lang="de-DE" dirty="0" err="1"/>
              <a:t>jako</a:t>
            </a:r>
            <a:r>
              <a:rPr lang="de-DE" dirty="0"/>
              <a:t> </a:t>
            </a:r>
            <a:r>
              <a:rPr lang="de-DE" dirty="0" err="1"/>
              <a:t>korisni</a:t>
            </a:r>
            <a:r>
              <a:rPr lang="de-DE" dirty="0"/>
              <a:t> u </a:t>
            </a:r>
            <a:r>
              <a:rPr lang="de-DE" dirty="0" err="1"/>
              <a:t>znanstvenom</a:t>
            </a:r>
            <a:r>
              <a:rPr lang="de-DE" dirty="0"/>
              <a:t> </a:t>
            </a:r>
            <a:r>
              <a:rPr lang="de-DE" dirty="0" err="1"/>
              <a:t>radu</a:t>
            </a:r>
            <a:r>
              <a:rPr lang="de-DE" dirty="0"/>
              <a:t>. </a:t>
            </a:r>
            <a:r>
              <a:rPr lang="de-DE" dirty="0" err="1"/>
              <a:t>Nažalost</a:t>
            </a:r>
            <a:r>
              <a:rPr lang="de-DE" dirty="0"/>
              <a:t>, </a:t>
            </a:r>
            <a:r>
              <a:rPr lang="de-DE" dirty="0" err="1"/>
              <a:t>zbog</a:t>
            </a:r>
            <a:r>
              <a:rPr lang="de-DE" dirty="0"/>
              <a:t> </a:t>
            </a:r>
            <a:r>
              <a:rPr lang="de-DE" dirty="0" err="1"/>
              <a:t>nedovoljnog</a:t>
            </a:r>
            <a:r>
              <a:rPr lang="de-DE" dirty="0"/>
              <a:t> </a:t>
            </a:r>
            <a:r>
              <a:rPr lang="de-DE" dirty="0" err="1"/>
              <a:t>ulaganja</a:t>
            </a:r>
            <a:r>
              <a:rPr lang="de-DE" dirty="0"/>
              <a:t> u </a:t>
            </a:r>
            <a:r>
              <a:rPr lang="de-DE" dirty="0" err="1"/>
              <a:t>biblioteku</a:t>
            </a:r>
            <a:r>
              <a:rPr lang="de-DE" dirty="0"/>
              <a:t>, </a:t>
            </a:r>
            <a:r>
              <a:rPr lang="de-DE" dirty="0" err="1"/>
              <a:t>mnoštvo</a:t>
            </a:r>
            <a:r>
              <a:rPr lang="de-DE" dirty="0"/>
              <a:t> </a:t>
            </a:r>
            <a:r>
              <a:rPr lang="de-DE" dirty="0" err="1"/>
              <a:t>resursa</a:t>
            </a:r>
            <a:r>
              <a:rPr lang="de-DE" dirty="0"/>
              <a:t> je </a:t>
            </a:r>
            <a:r>
              <a:rPr lang="de-DE" dirty="0" err="1" smtClean="0"/>
              <a:t>zastarjelo</a:t>
            </a:r>
            <a:r>
              <a:rPr lang="de-DE" dirty="0" smtClean="0"/>
              <a:t>.</a:t>
            </a:r>
            <a:endParaRPr lang="hr-HR" dirty="0" smtClean="0"/>
          </a:p>
          <a:p>
            <a:pPr marL="0" indent="0">
              <a:buNone/>
            </a:pPr>
            <a:r>
              <a:rPr lang="hr-HR" dirty="0" smtClean="0"/>
              <a:t>							Asistent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5342440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Usluge i resursi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/>
              <a:t>“</a:t>
            </a:r>
            <a:r>
              <a:rPr lang="de-DE" dirty="0" err="1"/>
              <a:t>Ljubaznost</a:t>
            </a:r>
            <a:r>
              <a:rPr lang="de-DE" dirty="0"/>
              <a:t>, </a:t>
            </a:r>
            <a:r>
              <a:rPr lang="de-DE" dirty="0" err="1"/>
              <a:t>pristupačnost</a:t>
            </a:r>
            <a:r>
              <a:rPr lang="de-DE" dirty="0"/>
              <a:t> i </a:t>
            </a:r>
            <a:r>
              <a:rPr lang="de-DE" dirty="0" err="1"/>
              <a:t>bogatstvo</a:t>
            </a:r>
            <a:r>
              <a:rPr lang="de-DE" dirty="0"/>
              <a:t> </a:t>
            </a:r>
            <a:r>
              <a:rPr lang="de-DE" dirty="0" err="1"/>
              <a:t>kojim</a:t>
            </a:r>
            <a:r>
              <a:rPr lang="de-DE" dirty="0"/>
              <a:t> </a:t>
            </a:r>
            <a:r>
              <a:rPr lang="de-DE" dirty="0" err="1"/>
              <a:t>raspolažu</a:t>
            </a:r>
            <a:r>
              <a:rPr lang="de-DE" dirty="0"/>
              <a:t> </a:t>
            </a:r>
            <a:r>
              <a:rPr lang="de-DE" dirty="0" err="1"/>
              <a:t>biblioteke</a:t>
            </a:r>
            <a:r>
              <a:rPr lang="de-DE" dirty="0"/>
              <a:t> je </a:t>
            </a:r>
            <a:r>
              <a:rPr lang="de-DE" dirty="0" err="1"/>
              <a:t>neprocjenjivo</a:t>
            </a:r>
            <a:r>
              <a:rPr lang="de-DE" dirty="0"/>
              <a:t>, a </a:t>
            </a:r>
            <a:r>
              <a:rPr lang="de-DE" dirty="0" err="1"/>
              <a:t>za</a:t>
            </a:r>
            <a:r>
              <a:rPr lang="de-DE" dirty="0"/>
              <a:t> </a:t>
            </a:r>
            <a:r>
              <a:rPr lang="de-DE" dirty="0" err="1"/>
              <a:t>mene</a:t>
            </a:r>
            <a:r>
              <a:rPr lang="de-DE" dirty="0"/>
              <a:t> </a:t>
            </a:r>
            <a:r>
              <a:rPr lang="de-DE" dirty="0" err="1"/>
              <a:t>kao</a:t>
            </a:r>
            <a:r>
              <a:rPr lang="de-DE" dirty="0"/>
              <a:t> </a:t>
            </a:r>
            <a:r>
              <a:rPr lang="de-DE" dirty="0" err="1"/>
              <a:t>studenta</a:t>
            </a:r>
            <a:r>
              <a:rPr lang="de-DE" dirty="0"/>
              <a:t> </a:t>
            </a:r>
            <a:r>
              <a:rPr lang="de-DE" dirty="0" err="1"/>
              <a:t>mogu</a:t>
            </a:r>
            <a:r>
              <a:rPr lang="de-DE" dirty="0"/>
              <a:t> </a:t>
            </a:r>
            <a:r>
              <a:rPr lang="de-DE" dirty="0" err="1"/>
              <a:t>uvijek</a:t>
            </a:r>
            <a:r>
              <a:rPr lang="de-DE" dirty="0"/>
              <a:t> </a:t>
            </a:r>
            <a:r>
              <a:rPr lang="de-DE" dirty="0" err="1"/>
              <a:t>pronaći</a:t>
            </a:r>
            <a:r>
              <a:rPr lang="de-DE" dirty="0"/>
              <a:t> </a:t>
            </a:r>
            <a:r>
              <a:rPr lang="de-DE" dirty="0" err="1"/>
              <a:t>ono</a:t>
            </a:r>
            <a:r>
              <a:rPr lang="de-DE" dirty="0"/>
              <a:t> </a:t>
            </a:r>
            <a:r>
              <a:rPr lang="de-DE" dirty="0" err="1"/>
              <a:t>što</a:t>
            </a:r>
            <a:r>
              <a:rPr lang="de-DE" dirty="0"/>
              <a:t> mi je </a:t>
            </a:r>
            <a:r>
              <a:rPr lang="de-DE" dirty="0" err="1"/>
              <a:t>potrebno</a:t>
            </a:r>
            <a:r>
              <a:rPr lang="de-DE" dirty="0"/>
              <a:t> da </a:t>
            </a:r>
            <a:r>
              <a:rPr lang="de-DE" dirty="0" err="1"/>
              <a:t>bih</a:t>
            </a:r>
            <a:r>
              <a:rPr lang="de-DE" dirty="0"/>
              <a:t> </a:t>
            </a:r>
            <a:r>
              <a:rPr lang="de-DE" dirty="0" err="1"/>
              <a:t>uradio</a:t>
            </a:r>
            <a:r>
              <a:rPr lang="de-DE" dirty="0"/>
              <a:t> </a:t>
            </a:r>
            <a:r>
              <a:rPr lang="de-DE" dirty="0" err="1"/>
              <a:t>ili</a:t>
            </a:r>
            <a:r>
              <a:rPr lang="de-DE" dirty="0"/>
              <a:t> </a:t>
            </a:r>
            <a:r>
              <a:rPr lang="de-DE" dirty="0" err="1"/>
              <a:t>esej</a:t>
            </a:r>
            <a:r>
              <a:rPr lang="de-DE" dirty="0"/>
              <a:t> </a:t>
            </a:r>
            <a:r>
              <a:rPr lang="de-DE" dirty="0" err="1"/>
              <a:t>ili</a:t>
            </a:r>
            <a:r>
              <a:rPr lang="de-DE" dirty="0"/>
              <a:t> </a:t>
            </a:r>
            <a:r>
              <a:rPr lang="de-DE" dirty="0" err="1"/>
              <a:t>seminarski</a:t>
            </a:r>
            <a:r>
              <a:rPr lang="de-DE" dirty="0"/>
              <a:t> </a:t>
            </a:r>
            <a:r>
              <a:rPr lang="de-DE" dirty="0" err="1"/>
              <a:t>rad</a:t>
            </a:r>
            <a:r>
              <a:rPr lang="de-DE" dirty="0"/>
              <a:t> na </a:t>
            </a:r>
            <a:r>
              <a:rPr lang="de-DE" dirty="0" err="1"/>
              <a:t>zadatu</a:t>
            </a:r>
            <a:r>
              <a:rPr lang="de-DE" dirty="0"/>
              <a:t> </a:t>
            </a:r>
            <a:r>
              <a:rPr lang="de-DE" dirty="0" err="1"/>
              <a:t>temu</a:t>
            </a:r>
            <a:r>
              <a:rPr lang="de-DE" dirty="0"/>
              <a:t>.” </a:t>
            </a:r>
            <a:endParaRPr lang="hr-HR" dirty="0"/>
          </a:p>
          <a:p>
            <a:pPr marL="0" indent="0">
              <a:buNone/>
            </a:pPr>
            <a:r>
              <a:rPr lang="hr-HR" dirty="0" smtClean="0"/>
              <a:t>    </a:t>
            </a:r>
            <a:r>
              <a:rPr lang="de-DE" dirty="0" smtClean="0"/>
              <a:t>Student </a:t>
            </a:r>
            <a:r>
              <a:rPr lang="de-DE" dirty="0"/>
              <a:t>1. </a:t>
            </a:r>
            <a:r>
              <a:rPr lang="de-DE" dirty="0" err="1"/>
              <a:t>ciklusa</a:t>
            </a:r>
            <a:r>
              <a:rPr lang="de-DE" dirty="0"/>
              <a:t> </a:t>
            </a:r>
            <a:endParaRPr lang="hr-HR" dirty="0"/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7250109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Istraživanje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“</a:t>
            </a:r>
            <a:r>
              <a:rPr lang="de-DE" dirty="0" err="1"/>
              <a:t>Studija</a:t>
            </a:r>
            <a:r>
              <a:rPr lang="de-DE" dirty="0"/>
              <a:t> na I </a:t>
            </a:r>
            <a:r>
              <a:rPr lang="de-DE" dirty="0" err="1"/>
              <a:t>i</a:t>
            </a:r>
            <a:r>
              <a:rPr lang="de-DE" dirty="0"/>
              <a:t> II </a:t>
            </a:r>
            <a:r>
              <a:rPr lang="de-DE" dirty="0" err="1"/>
              <a:t>ciklusa</a:t>
            </a:r>
            <a:r>
              <a:rPr lang="de-DE" dirty="0"/>
              <a:t> </a:t>
            </a:r>
            <a:r>
              <a:rPr lang="de-DE" dirty="0" err="1"/>
              <a:t>studija</a:t>
            </a:r>
            <a:r>
              <a:rPr lang="de-DE" dirty="0"/>
              <a:t> ne </a:t>
            </a:r>
            <a:r>
              <a:rPr lang="de-DE" dirty="0" err="1"/>
              <a:t>bih</a:t>
            </a:r>
            <a:r>
              <a:rPr lang="de-DE" dirty="0"/>
              <a:t> </a:t>
            </a:r>
            <a:r>
              <a:rPr lang="de-DE" dirty="0" err="1"/>
              <a:t>mogao</a:t>
            </a:r>
            <a:r>
              <a:rPr lang="de-DE" dirty="0"/>
              <a:t> </a:t>
            </a:r>
            <a:r>
              <a:rPr lang="de-DE" dirty="0" err="1"/>
              <a:t>zamisliti</a:t>
            </a:r>
            <a:r>
              <a:rPr lang="de-DE" dirty="0"/>
              <a:t> </a:t>
            </a:r>
            <a:r>
              <a:rPr lang="de-DE" dirty="0" err="1"/>
              <a:t>bez</a:t>
            </a:r>
            <a:r>
              <a:rPr lang="de-DE" dirty="0"/>
              <a:t> </a:t>
            </a:r>
            <a:r>
              <a:rPr lang="de-DE" dirty="0" err="1"/>
              <a:t>biblioteke</a:t>
            </a:r>
            <a:r>
              <a:rPr lang="de-DE" dirty="0"/>
              <a:t>. </a:t>
            </a:r>
            <a:r>
              <a:rPr lang="de-DE" dirty="0" err="1"/>
              <a:t>Uloga</a:t>
            </a:r>
            <a:r>
              <a:rPr lang="de-DE" dirty="0"/>
              <a:t> </a:t>
            </a:r>
            <a:r>
              <a:rPr lang="de-DE" dirty="0" err="1"/>
              <a:t>biblioteke</a:t>
            </a:r>
            <a:r>
              <a:rPr lang="de-DE" dirty="0"/>
              <a:t> je </a:t>
            </a:r>
            <a:r>
              <a:rPr lang="de-DE" dirty="0" err="1"/>
              <a:t>posebno</a:t>
            </a:r>
            <a:r>
              <a:rPr lang="de-DE" dirty="0"/>
              <a:t> </a:t>
            </a:r>
            <a:r>
              <a:rPr lang="de-DE" dirty="0" err="1"/>
              <a:t>aktuelizirana</a:t>
            </a:r>
            <a:r>
              <a:rPr lang="de-DE" dirty="0"/>
              <a:t> i </a:t>
            </a:r>
            <a:r>
              <a:rPr lang="de-DE" dirty="0" err="1"/>
              <a:t>bitna</a:t>
            </a:r>
            <a:r>
              <a:rPr lang="de-DE" dirty="0"/>
              <a:t> u "</a:t>
            </a:r>
            <a:r>
              <a:rPr lang="de-DE" dirty="0" err="1"/>
              <a:t>bolonjskom</a:t>
            </a:r>
            <a:r>
              <a:rPr lang="de-DE" dirty="0"/>
              <a:t>" </a:t>
            </a:r>
            <a:r>
              <a:rPr lang="de-DE" dirty="0" err="1"/>
              <a:t>načinu</a:t>
            </a:r>
            <a:r>
              <a:rPr lang="de-DE" dirty="0"/>
              <a:t> </a:t>
            </a:r>
            <a:r>
              <a:rPr lang="de-DE" dirty="0" err="1"/>
              <a:t>studiranja</a:t>
            </a:r>
            <a:r>
              <a:rPr lang="de-DE" dirty="0"/>
              <a:t>, </a:t>
            </a:r>
            <a:r>
              <a:rPr lang="de-DE" dirty="0" err="1"/>
              <a:t>koji</a:t>
            </a:r>
            <a:r>
              <a:rPr lang="de-DE" dirty="0"/>
              <a:t> </a:t>
            </a:r>
            <a:r>
              <a:rPr lang="de-DE" dirty="0" err="1"/>
              <a:t>pažnju</a:t>
            </a:r>
            <a:r>
              <a:rPr lang="de-DE" dirty="0"/>
              <a:t> </a:t>
            </a:r>
            <a:r>
              <a:rPr lang="de-DE" dirty="0" err="1"/>
              <a:t>tokom</a:t>
            </a:r>
            <a:r>
              <a:rPr lang="de-DE" dirty="0"/>
              <a:t> </a:t>
            </a:r>
            <a:r>
              <a:rPr lang="de-DE" dirty="0" err="1"/>
              <a:t>studija</a:t>
            </a:r>
            <a:r>
              <a:rPr lang="de-DE" dirty="0"/>
              <a:t> </a:t>
            </a:r>
            <a:r>
              <a:rPr lang="de-DE" dirty="0" err="1"/>
              <a:t>prebacuje</a:t>
            </a:r>
            <a:r>
              <a:rPr lang="de-DE" dirty="0"/>
              <a:t> na </a:t>
            </a:r>
            <a:r>
              <a:rPr lang="de-DE" dirty="0" err="1"/>
              <a:t>istraživanje</a:t>
            </a:r>
            <a:r>
              <a:rPr lang="de-DE" dirty="0"/>
              <a:t>, </a:t>
            </a:r>
            <a:r>
              <a:rPr lang="de-DE" dirty="0" err="1"/>
              <a:t>čitanje</a:t>
            </a:r>
            <a:r>
              <a:rPr lang="de-DE" dirty="0"/>
              <a:t> i </a:t>
            </a:r>
            <a:r>
              <a:rPr lang="de-DE" dirty="0" err="1"/>
              <a:t>pisanje</a:t>
            </a:r>
            <a:r>
              <a:rPr lang="de-DE" dirty="0"/>
              <a:t> </a:t>
            </a:r>
            <a:r>
              <a:rPr lang="de-DE" dirty="0" err="1"/>
              <a:t>seminarskih</a:t>
            </a:r>
            <a:r>
              <a:rPr lang="de-DE" dirty="0"/>
              <a:t> </a:t>
            </a:r>
            <a:r>
              <a:rPr lang="de-DE" dirty="0" err="1"/>
              <a:t>radova</a:t>
            </a:r>
            <a:r>
              <a:rPr lang="de-DE" dirty="0"/>
              <a:t>/</a:t>
            </a:r>
            <a:r>
              <a:rPr lang="de-DE" dirty="0" err="1"/>
              <a:t>članaka</a:t>
            </a:r>
            <a:r>
              <a:rPr lang="de-DE" dirty="0"/>
              <a:t>. </a:t>
            </a:r>
            <a:r>
              <a:rPr lang="de-DE" dirty="0" err="1"/>
              <a:t>To</a:t>
            </a:r>
            <a:r>
              <a:rPr lang="de-DE" dirty="0"/>
              <a:t> bi </a:t>
            </a:r>
            <a:r>
              <a:rPr lang="de-DE" dirty="0" err="1"/>
              <a:t>bez</a:t>
            </a:r>
            <a:r>
              <a:rPr lang="de-DE" dirty="0"/>
              <a:t> </a:t>
            </a:r>
            <a:r>
              <a:rPr lang="de-DE" dirty="0" err="1"/>
              <a:t>biblioteke</a:t>
            </a:r>
            <a:r>
              <a:rPr lang="de-DE" dirty="0"/>
              <a:t> </a:t>
            </a:r>
            <a:r>
              <a:rPr lang="de-DE" dirty="0" err="1"/>
              <a:t>bilo</a:t>
            </a:r>
            <a:r>
              <a:rPr lang="de-DE" dirty="0"/>
              <a:t> </a:t>
            </a:r>
            <a:r>
              <a:rPr lang="de-DE" dirty="0" err="1"/>
              <a:t>nemoguće</a:t>
            </a:r>
            <a:r>
              <a:rPr lang="de-DE" dirty="0"/>
              <a:t>.” </a:t>
            </a:r>
            <a:r>
              <a:rPr lang="hr-HR" dirty="0" smtClean="0"/>
              <a:t>Student 2. ciklusa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2531466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Zaključak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 smtClean="0"/>
              <a:t>Zašto nama trebaju zagovaranje i popularizacija usluga biblioteke?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 smtClean="0"/>
              <a:t>„Ako nam je želja </a:t>
            </a:r>
            <a:r>
              <a:rPr lang="hr-HR" dirty="0"/>
              <a:t>ponuditi prvorazrednu </a:t>
            </a:r>
            <a:r>
              <a:rPr lang="hr-HR" dirty="0" smtClean="0"/>
              <a:t>knjižničnu </a:t>
            </a:r>
            <a:r>
              <a:rPr lang="hr-HR" dirty="0"/>
              <a:t>uslugu i </a:t>
            </a:r>
            <a:r>
              <a:rPr lang="hr-HR" dirty="0" smtClean="0"/>
              <a:t>povećati </a:t>
            </a:r>
            <a:r>
              <a:rPr lang="hr-HR" dirty="0"/>
              <a:t>efikasnost poslovanja</a:t>
            </a:r>
            <a:r>
              <a:rPr lang="hr-HR" dirty="0" smtClean="0"/>
              <a:t>, </a:t>
            </a:r>
            <a:r>
              <a:rPr lang="hr-HR" dirty="0"/>
              <a:t>potrebno </a:t>
            </a:r>
            <a:r>
              <a:rPr lang="hr-HR" dirty="0" smtClean="0"/>
              <a:t>je razmišljati </a:t>
            </a:r>
            <a:r>
              <a:rPr lang="hr-HR" dirty="0"/>
              <a:t>malo dalje od same </a:t>
            </a:r>
            <a:r>
              <a:rPr lang="hr-HR" dirty="0" smtClean="0"/>
              <a:t>knjižnične </a:t>
            </a:r>
            <a:r>
              <a:rPr lang="hr-HR" dirty="0"/>
              <a:t>djelatnosti i upoznati se s </a:t>
            </a:r>
            <a:r>
              <a:rPr lang="hr-HR" dirty="0" smtClean="0"/>
              <a:t>metodologijom marketinga </a:t>
            </a:r>
            <a:r>
              <a:rPr lang="hr-HR" dirty="0"/>
              <a:t>i marketinških strategija</a:t>
            </a:r>
            <a:r>
              <a:rPr lang="hr-HR" dirty="0" smtClean="0"/>
              <a:t>.” Marko </a:t>
            </a:r>
            <a:r>
              <a:rPr lang="hr-HR" dirty="0" err="1"/>
              <a:t>R</a:t>
            </a:r>
            <a:r>
              <a:rPr lang="hr-HR" dirty="0" err="1" smtClean="0"/>
              <a:t>adigović</a:t>
            </a:r>
            <a:endParaRPr lang="hr-HR" dirty="0" smtClean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3260125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Definicije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Font typeface="Wingdings" pitchFamily="2" charset="2"/>
              <a:buNone/>
            </a:pPr>
            <a:r>
              <a:rPr lang="sv-SE" dirty="0" smtClean="0"/>
              <a:t>Kotler:</a:t>
            </a:r>
          </a:p>
          <a:p>
            <a:pPr>
              <a:buFont typeface="Wingdings" pitchFamily="2" charset="2"/>
              <a:buNone/>
            </a:pPr>
            <a:r>
              <a:rPr lang="sr-Latn-CS" dirty="0" smtClean="0"/>
              <a:t>	</a:t>
            </a:r>
            <a:r>
              <a:rPr lang="sv-SE" dirty="0" smtClean="0"/>
              <a:t>"Marketing je poslovna funkcija</a:t>
            </a:r>
            <a:r>
              <a:rPr lang="sv-SE" b="1" dirty="0" smtClean="0"/>
              <a:t> </a:t>
            </a:r>
            <a:r>
              <a:rPr lang="sv-SE" dirty="0" smtClean="0"/>
              <a:t>koja prepoznaje neispunjene potrebe i želje, defini</a:t>
            </a:r>
            <a:r>
              <a:rPr lang="hr-HR" dirty="0" smtClean="0"/>
              <a:t>ra</a:t>
            </a:r>
            <a:r>
              <a:rPr lang="sv-SE" dirty="0" smtClean="0"/>
              <a:t> i m</a:t>
            </a:r>
            <a:r>
              <a:rPr lang="hr-HR" dirty="0" smtClean="0"/>
              <a:t>j</a:t>
            </a:r>
            <a:r>
              <a:rPr lang="sv-SE" dirty="0" smtClean="0"/>
              <a:t>eri njihovu jačinu i potencijalnu </a:t>
            </a:r>
            <a:r>
              <a:rPr lang="sv-SE" b="1" dirty="0" smtClean="0"/>
              <a:t>isplativost</a:t>
            </a:r>
            <a:r>
              <a:rPr lang="sv-SE" dirty="0" smtClean="0"/>
              <a:t>, određuje koja to </a:t>
            </a:r>
            <a:r>
              <a:rPr lang="sv-SE" b="1" dirty="0" smtClean="0"/>
              <a:t>ciljna tržišta </a:t>
            </a:r>
            <a:r>
              <a:rPr lang="sv-SE" dirty="0" smtClean="0"/>
              <a:t>organizacija može na najbolji način da usluži, odlučuje o tome koji </a:t>
            </a:r>
            <a:r>
              <a:rPr lang="sv-SE" b="1" dirty="0" smtClean="0"/>
              <a:t>proizvodi, usluge i programi </a:t>
            </a:r>
            <a:r>
              <a:rPr lang="sv-SE" dirty="0" smtClean="0"/>
              <a:t>odgovaraju izabranim tržištima i apeluje na sve u organizaciji da misle o </a:t>
            </a:r>
            <a:r>
              <a:rPr lang="sv-SE" b="1" dirty="0" smtClean="0"/>
              <a:t>kupcima</a:t>
            </a:r>
            <a:r>
              <a:rPr lang="sv-SE" dirty="0" smtClean="0"/>
              <a:t>.“</a:t>
            </a:r>
            <a:endParaRPr lang="sr-Latn-CS" dirty="0" smtClean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973055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39315" y="1498603"/>
            <a:ext cx="5823685" cy="2082797"/>
          </a:xfrm>
        </p:spPr>
        <p:txBody>
          <a:bodyPr>
            <a:normAutofit/>
          </a:bodyPr>
          <a:lstStyle/>
          <a:p>
            <a:r>
              <a:rPr lang="en-IE" sz="2400" b="1" dirty="0" smtClean="0"/>
              <a:t>ERASMUS + Capacity Building in the Field of Higher Education (CBHE)</a:t>
            </a:r>
            <a:r>
              <a:rPr lang="bs-Latn-BA" sz="2400" b="1" dirty="0"/>
              <a:t/>
            </a:r>
            <a:br>
              <a:rPr lang="bs-Latn-BA" sz="2400" b="1" dirty="0"/>
            </a:br>
            <a:r>
              <a:rPr lang="bs-Latn-BA" sz="2400" b="1" dirty="0" err="1" smtClean="0"/>
              <a:t>Library</a:t>
            </a:r>
            <a:r>
              <a:rPr lang="bs-Latn-BA" sz="2400" b="1" dirty="0" smtClean="0"/>
              <a:t> Network Support Services</a:t>
            </a:r>
            <a:endParaRPr lang="en-US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24200" y="3733800"/>
            <a:ext cx="5638800" cy="2895600"/>
          </a:xfrm>
        </p:spPr>
        <p:txBody>
          <a:bodyPr>
            <a:normAutofit/>
          </a:bodyPr>
          <a:lstStyle/>
          <a:p>
            <a:endParaRPr lang="bs-Latn-BA" dirty="0" smtClean="0"/>
          </a:p>
          <a:p>
            <a:r>
              <a:rPr lang="bs-Latn-BA" b="1" dirty="0" smtClean="0"/>
              <a:t>                   HVALA NA PAŽNJI!</a:t>
            </a:r>
            <a:endParaRPr lang="bs-Latn-BA" b="1" dirty="0"/>
          </a:p>
        </p:txBody>
      </p:sp>
      <p:pic>
        <p:nvPicPr>
          <p:cNvPr id="5" name="Picture 4" descr="C:\Users\3\AppData\Local\Microsoft\Windows\INetCache\Content.Outlook\F0AGSQZJ\lnss-logo (2).p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6019800" y="0"/>
            <a:ext cx="2641481" cy="1010365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23761" y="1187346"/>
            <a:ext cx="1193681" cy="1193680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52400"/>
            <a:ext cx="2681287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008007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Marketing i biblioteke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err="1" smtClean="0"/>
              <a:t>Eric</a:t>
            </a:r>
            <a:r>
              <a:rPr lang="hr-HR" dirty="0" smtClean="0"/>
              <a:t> Morgan: Prečesto koncept marketinga ostavlja gorak okus u ustima bibliotekara. Previše ga često povezujemo s profitnim institucijama, procesima proizvodnje novca zbog novca, i nastojanjima da se ljudi uvjere da kupe stvari koje im zapravo nisu potrebne.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785779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Marketinške prakse u bibliotekama</a:t>
            </a:r>
            <a:br>
              <a:rPr lang="hr-HR" dirty="0" smtClean="0"/>
            </a:br>
            <a:r>
              <a:rPr lang="hr-HR" dirty="0" smtClean="0"/>
              <a:t>historijski pristup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hr-HR" dirty="0"/>
              <a:t>A</a:t>
            </a:r>
            <a:r>
              <a:rPr lang="hr-HR" dirty="0" smtClean="0"/>
              <a:t>rhivisti i bibliotekari “pate od smanjene vidljivosti”</a:t>
            </a:r>
          </a:p>
          <a:p>
            <a:r>
              <a:rPr lang="hr-HR" dirty="0" smtClean="0"/>
              <a:t>U </a:t>
            </a:r>
            <a:r>
              <a:rPr lang="hr-HR" dirty="0" err="1" smtClean="0"/>
              <a:t>anglo</a:t>
            </a:r>
            <a:r>
              <a:rPr lang="hr-HR" dirty="0" smtClean="0"/>
              <a:t>-američkom dijelu svijeta intenzivnije se o uvođenju marketinga u našu profesiju govori 90-ih godina (Ujedinjeno Kraljevstvo – 1992; Kanada 1997. – rezultati istraživanja)</a:t>
            </a:r>
          </a:p>
          <a:p>
            <a:r>
              <a:rPr lang="hr-HR" dirty="0" smtClean="0"/>
              <a:t>1970-ih počeci formalnog uvođenja marketinških strategija;</a:t>
            </a:r>
          </a:p>
          <a:p>
            <a:r>
              <a:rPr lang="hr-HR" dirty="0" smtClean="0"/>
              <a:t>1876 – </a:t>
            </a:r>
            <a:r>
              <a:rPr lang="hr-HR" dirty="0" err="1" smtClean="0"/>
              <a:t>Kleindel</a:t>
            </a:r>
            <a:r>
              <a:rPr lang="hr-HR" dirty="0" smtClean="0"/>
              <a:t> (marketinške prakse koje su američke javne biblioteke uvodile: segmentirana i ciljana klijentela, publicitet, </a:t>
            </a:r>
            <a:r>
              <a:rPr lang="hr-HR" dirty="0" err="1" smtClean="0"/>
              <a:t>baneri</a:t>
            </a:r>
            <a:r>
              <a:rPr lang="hr-HR" dirty="0" smtClean="0"/>
              <a:t>, direktno obraćanje pismima itd.)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48405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Bibliotečka</a:t>
            </a:r>
            <a:r>
              <a:rPr lang="hr-HR" dirty="0" smtClean="0"/>
              <a:t> udruženja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80-ih </a:t>
            </a:r>
            <a:r>
              <a:rPr lang="hr-HR" dirty="0" err="1" smtClean="0"/>
              <a:t>Public</a:t>
            </a:r>
            <a:r>
              <a:rPr lang="hr-HR" dirty="0" smtClean="0"/>
              <a:t> </a:t>
            </a:r>
            <a:r>
              <a:rPr lang="hr-HR" dirty="0" err="1" smtClean="0"/>
              <a:t>Library</a:t>
            </a:r>
            <a:r>
              <a:rPr lang="hr-HR" dirty="0" smtClean="0"/>
              <a:t> </a:t>
            </a:r>
            <a:r>
              <a:rPr lang="hr-HR" dirty="0" err="1" smtClean="0"/>
              <a:t>Association</a:t>
            </a:r>
            <a:endParaRPr lang="hr-HR" dirty="0" smtClean="0"/>
          </a:p>
          <a:p>
            <a:pPr marL="0" indent="0">
              <a:buNone/>
            </a:pPr>
            <a:endParaRPr lang="hr-HR" dirty="0" smtClean="0"/>
          </a:p>
          <a:p>
            <a:r>
              <a:rPr lang="hr-HR" dirty="0" smtClean="0"/>
              <a:t>IFLA 1997. osniva sekciju za marketing</a:t>
            </a:r>
          </a:p>
          <a:p>
            <a:pPr marL="0" indent="0">
              <a:buNone/>
            </a:pPr>
            <a:endParaRPr lang="hr-HR" dirty="0" smtClean="0"/>
          </a:p>
          <a:p>
            <a:r>
              <a:rPr lang="hr-HR" i="1" dirty="0" err="1"/>
              <a:t>Library</a:t>
            </a:r>
            <a:r>
              <a:rPr lang="hr-HR" i="1" dirty="0"/>
              <a:t> </a:t>
            </a:r>
            <a:r>
              <a:rPr lang="hr-HR" i="1" dirty="0" err="1"/>
              <a:t>trends</a:t>
            </a:r>
            <a:r>
              <a:rPr lang="hr-HR" dirty="0"/>
              <a:t> je 1995. </a:t>
            </a:r>
            <a:r>
              <a:rPr lang="hr-HR" dirty="0" smtClean="0"/>
              <a:t>god. posvetio čitav broj marketingu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4210757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Pojedinačne biblioteke ili</a:t>
            </a:r>
            <a:br>
              <a:rPr lang="hr-HR" dirty="0" smtClean="0"/>
            </a:br>
            <a:r>
              <a:rPr lang="hr-HR" dirty="0" smtClean="0"/>
              <a:t>„Nevolje s marketingom”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Sporost pri usvajanju samog koncepta i praksi </a:t>
            </a:r>
            <a:r>
              <a:rPr lang="hr-HR" dirty="0" err="1" smtClean="0"/>
              <a:t>uprkos</a:t>
            </a:r>
            <a:r>
              <a:rPr lang="hr-HR" dirty="0" smtClean="0"/>
              <a:t> ovim inicijativama</a:t>
            </a:r>
          </a:p>
          <a:p>
            <a:r>
              <a:rPr lang="hr-HR" dirty="0" smtClean="0"/>
              <a:t>Profesionalna averzija – biblioteke, arhivi i muzeji </a:t>
            </a:r>
            <a:r>
              <a:rPr lang="hr-HR" sz="2000" dirty="0" smtClean="0"/>
              <a:t>(“</a:t>
            </a:r>
            <a:r>
              <a:rPr lang="en-US" sz="2000" dirty="0" smtClean="0"/>
              <a:t>Branding – putting the Smithsonian’s name on items – to them is more akin</a:t>
            </a:r>
            <a:r>
              <a:rPr lang="hr-HR" sz="2000" dirty="0" smtClean="0"/>
              <a:t> </a:t>
            </a:r>
            <a:r>
              <a:rPr lang="en-US" sz="2000" dirty="0" smtClean="0"/>
              <a:t>to marketing </a:t>
            </a:r>
            <a:r>
              <a:rPr lang="en-US" sz="2000" dirty="0" err="1" smtClean="0"/>
              <a:t>J.Lo’s</a:t>
            </a:r>
            <a:r>
              <a:rPr lang="en-US" sz="2000" dirty="0" smtClean="0"/>
              <a:t> perfume than preserving a dinosaur</a:t>
            </a:r>
            <a:r>
              <a:rPr lang="hr-HR" sz="2000" dirty="0" smtClean="0"/>
              <a:t>”)</a:t>
            </a:r>
            <a:r>
              <a:rPr lang="en-US" sz="2000" dirty="0" smtClean="0"/>
              <a:t>.</a:t>
            </a:r>
            <a:endParaRPr lang="hr-HR" sz="2000" dirty="0" smtClean="0"/>
          </a:p>
          <a:p>
            <a:r>
              <a:rPr lang="hr-HR" dirty="0" smtClean="0"/>
              <a:t>Nedostaci obrazovnih programa</a:t>
            </a:r>
          </a:p>
          <a:p>
            <a:r>
              <a:rPr lang="hr-HR" dirty="0" smtClean="0"/>
              <a:t>Tradicija / inovacija ili tradicija i inovacija</a:t>
            </a:r>
          </a:p>
        </p:txBody>
      </p:sp>
    </p:spTree>
    <p:extLst>
      <p:ext uri="{BB962C8B-B14F-4D97-AF65-F5344CB8AC3E}">
        <p14:creationId xmlns:p14="http://schemas.microsoft.com/office/powerpoint/2010/main" xmlns="" val="797328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4 p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vi-VN" dirty="0" smtClean="0"/>
              <a:t>Grainer: marketing je  4p – product, price, place, promotion i ako to prenesemo u okruženje javne biblioteke, riječ je o: </a:t>
            </a:r>
            <a:r>
              <a:rPr lang="hr-HR" dirty="0" smtClean="0"/>
              <a:t>“</a:t>
            </a:r>
            <a:r>
              <a:rPr lang="vi-VN" dirty="0" smtClean="0"/>
              <a:t>Proizvodi javne biblioteke su programi, resursi i usluge koje pruža korisnicima. Cijena je novac koji zajednica izdvaja za funkcioniranje biblioteke na određenom nivou, mjesto se tiče pristupa, a promocija informiranje zajednice o tome šta biblioteka ima za ponuditi.”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7973783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Rješavanje problema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“If we add value, and yet are undervalued; and if the stereotyped image of </a:t>
            </a:r>
            <a:r>
              <a:rPr lang="en-US" dirty="0" smtClean="0"/>
              <a:t>the</a:t>
            </a:r>
            <a:r>
              <a:rPr lang="hr-HR" dirty="0" smtClean="0"/>
              <a:t> </a:t>
            </a:r>
            <a:r>
              <a:rPr lang="en-US" dirty="0" smtClean="0"/>
              <a:t>traditional </a:t>
            </a:r>
            <a:r>
              <a:rPr lang="en-US" dirty="0"/>
              <a:t>library is far removed from the reality of the modern hybrid </a:t>
            </a:r>
            <a:r>
              <a:rPr lang="en-US" dirty="0" smtClean="0"/>
              <a:t>library</a:t>
            </a:r>
            <a:r>
              <a:rPr lang="hr-HR" dirty="0" smtClean="0"/>
              <a:t> </a:t>
            </a:r>
            <a:r>
              <a:rPr lang="en-US" dirty="0" smtClean="0"/>
              <a:t>and </a:t>
            </a:r>
            <a:r>
              <a:rPr lang="en-US" dirty="0"/>
              <a:t>information services—then, clearly we have a marketing issue to address</a:t>
            </a:r>
            <a:r>
              <a:rPr lang="en-US" dirty="0" smtClean="0"/>
              <a:t>.”</a:t>
            </a:r>
            <a:r>
              <a:rPr lang="hr-HR" dirty="0" smtClean="0"/>
              <a:t> Bob </a:t>
            </a:r>
            <a:r>
              <a:rPr lang="hr-HR" dirty="0" err="1" smtClean="0"/>
              <a:t>McKee</a:t>
            </a:r>
            <a:r>
              <a:rPr lang="hr-HR" dirty="0" smtClean="0"/>
              <a:t>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49320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eme1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Theme1" id="{747157F7-A291-4036-87A8-F170A0A1F310}" vid="{58C0EC55-669E-42A4-A2F0-05CFB48BD2E5}"/>
    </a:ext>
  </a:extLst>
</a:theme>
</file>

<file path=ppt/theme/theme3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857</TotalTime>
  <Words>1328</Words>
  <Application>Microsoft Office PowerPoint</Application>
  <PresentationFormat>On-screen Show (4:3)</PresentationFormat>
  <Paragraphs>125</Paragraphs>
  <Slides>30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Tema sustava Office</vt:lpstr>
      <vt:lpstr>Theme1</vt:lpstr>
      <vt:lpstr>ERASMUS + Capacity Building in the Field of Higher Education (CBHE) Library Network Support Services</vt:lpstr>
      <vt:lpstr>Šta je marketing?</vt:lpstr>
      <vt:lpstr>Definicije</vt:lpstr>
      <vt:lpstr>Marketing i biblioteke</vt:lpstr>
      <vt:lpstr>Marketinške prakse u bibliotekama historijski pristup</vt:lpstr>
      <vt:lpstr>Bibliotečka udruženja</vt:lpstr>
      <vt:lpstr>Pojedinačne biblioteke ili „Nevolje s marketingom”</vt:lpstr>
      <vt:lpstr>4 p</vt:lpstr>
      <vt:lpstr>Rješavanje problema</vt:lpstr>
      <vt:lpstr>Novi izazovi ili kako uzvratiti udarac</vt:lpstr>
      <vt:lpstr>Konvencionalni i neprofitni marketing</vt:lpstr>
      <vt:lpstr>Strategija</vt:lpstr>
      <vt:lpstr>Strategija</vt:lpstr>
      <vt:lpstr>Usluge koje bi trebalo promovirati</vt:lpstr>
      <vt:lpstr>Korisnik</vt:lpstr>
      <vt:lpstr>Primjeri</vt:lpstr>
      <vt:lpstr>Zagovaranje i/ili nagovaranje</vt:lpstr>
      <vt:lpstr> FAZE ZAGOVARANJA</vt:lpstr>
      <vt:lpstr>„Ljudski resursi”</vt:lpstr>
      <vt:lpstr>Saveznici visokoškolskih biblioteka </vt:lpstr>
      <vt:lpstr>Kooperacija, ne konkurencija</vt:lpstr>
      <vt:lpstr>Rezultati evaluacije kao marketinški potez visokoškolske biblioteke</vt:lpstr>
      <vt:lpstr>Građa i osoblje</vt:lpstr>
      <vt:lpstr>Prostor</vt:lpstr>
      <vt:lpstr>Prostor</vt:lpstr>
      <vt:lpstr>Kontakti</vt:lpstr>
      <vt:lpstr>Usluge i resursi</vt:lpstr>
      <vt:lpstr>Istraživanje</vt:lpstr>
      <vt:lpstr>Zaključak</vt:lpstr>
      <vt:lpstr>ERASMUS + Capacity Building in the Field of Higher Education (CBHE) Library Network Support Services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Zagovaranje u visokoškolskim bibliotekama i korisna savezništva</dc:title>
  <dc:creator>Mirela</dc:creator>
  <cp:lastModifiedBy>Lejla</cp:lastModifiedBy>
  <cp:revision>43</cp:revision>
  <dcterms:created xsi:type="dcterms:W3CDTF">2017-12-11T08:30:05Z</dcterms:created>
  <dcterms:modified xsi:type="dcterms:W3CDTF">2018-01-04T18:59:34Z</dcterms:modified>
</cp:coreProperties>
</file>